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handoutMasterIdLst>
    <p:handoutMasterId r:id="rId20"/>
  </p:handoutMasterIdLst>
  <p:sldIdLst>
    <p:sldId id="691" r:id="rId2"/>
    <p:sldId id="677" r:id="rId3"/>
    <p:sldId id="699" r:id="rId4"/>
    <p:sldId id="698" r:id="rId5"/>
    <p:sldId id="694" r:id="rId6"/>
    <p:sldId id="678" r:id="rId7"/>
    <p:sldId id="681" r:id="rId8"/>
    <p:sldId id="679" r:id="rId9"/>
    <p:sldId id="680" r:id="rId10"/>
    <p:sldId id="692" r:id="rId11"/>
    <p:sldId id="693" r:id="rId12"/>
    <p:sldId id="706" r:id="rId13"/>
    <p:sldId id="696" r:id="rId14"/>
    <p:sldId id="700" r:id="rId15"/>
    <p:sldId id="701" r:id="rId16"/>
    <p:sldId id="702" r:id="rId17"/>
    <p:sldId id="703" r:id="rId18"/>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snapToGrid="0">
      <p:cViewPr varScale="1">
        <p:scale>
          <a:sx n="102" d="100"/>
          <a:sy n="102" d="100"/>
        </p:scale>
        <p:origin x="1212" y="8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CB6CA8A-8C3F-4B04-98ED-222E89E3EF2A}"/>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sz="1100">
                <a:latin typeface="Arial" panose="020B0604020202020204" pitchFamily="34" charset="0"/>
                <a:cs typeface="Arial" panose="020B0604020202020204" pitchFamily="34" charset="0"/>
              </a:rPr>
              <a:t>Class – The Life Of Christ (298)</a:t>
            </a:r>
          </a:p>
        </p:txBody>
      </p:sp>
      <p:sp>
        <p:nvSpPr>
          <p:cNvPr id="3" name="Date Placeholder 2">
            <a:extLst>
              <a:ext uri="{FF2B5EF4-FFF2-40B4-BE49-F238E27FC236}">
                <a16:creationId xmlns:a16="http://schemas.microsoft.com/office/drawing/2014/main" id="{0008360D-7261-4707-BDE1-BB942F659ABC}"/>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sz="1100">
                <a:latin typeface="Arial" panose="020B0604020202020204" pitchFamily="34" charset="0"/>
                <a:cs typeface="Arial" panose="020B0604020202020204" pitchFamily="34" charset="0"/>
              </a:rPr>
              <a:t>2/23/2022 pm</a:t>
            </a:r>
          </a:p>
        </p:txBody>
      </p:sp>
      <p:sp>
        <p:nvSpPr>
          <p:cNvPr id="4" name="Footer Placeholder 3">
            <a:extLst>
              <a:ext uri="{FF2B5EF4-FFF2-40B4-BE49-F238E27FC236}">
                <a16:creationId xmlns:a16="http://schemas.microsoft.com/office/drawing/2014/main" id="{E74578BD-9DA7-4045-AA94-6FD373BEFD32}"/>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r>
              <a:rPr lang="en-US" sz="11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D0C916BF-0633-4890-B8E5-E707008903AF}"/>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E31FF4F1-BC84-45F2-94F1-15F0CFE4F247}" type="slidenum">
              <a:rPr lang="en-US" sz="1100">
                <a:latin typeface="Arial" panose="020B0604020202020204" pitchFamily="34" charset="0"/>
                <a:cs typeface="Arial" panose="020B0604020202020204" pitchFamily="34" charset="0"/>
              </a:rPr>
              <a:t>‹#›</a:t>
            </a:fld>
            <a:endParaRPr lang="en-US" sz="11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607432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a:t>Class – The Life Of Christ (298)</a:t>
            </a:r>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2/23/2022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5A1744C8-80A1-4614-A251-E0CBC3E75313}" type="slidenum">
              <a:rPr lang="en-US" smtClean="0"/>
              <a:t>‹#›</a:t>
            </a:fld>
            <a:endParaRPr lang="en-US"/>
          </a:p>
        </p:txBody>
      </p:sp>
    </p:spTree>
    <p:extLst>
      <p:ext uri="{BB962C8B-B14F-4D97-AF65-F5344CB8AC3E}">
        <p14:creationId xmlns:p14="http://schemas.microsoft.com/office/powerpoint/2010/main" val="1526870971"/>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3613C2-74F9-455F-8634-DB3ABBF082A2}" type="datetimeFigureOut">
              <a:rPr lang="en-US" smtClean="0"/>
              <a:t>5/16/2022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1390810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3613C2-74F9-455F-8634-DB3ABBF082A2}" type="datetimeFigureOut">
              <a:rPr lang="en-US" smtClean="0"/>
              <a:t>5/16/2022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175991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3613C2-74F9-455F-8634-DB3ABBF082A2}" type="datetimeFigureOut">
              <a:rPr lang="en-US" smtClean="0"/>
              <a:t>5/16/2022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686125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3613C2-74F9-455F-8634-DB3ABBF082A2}" type="datetimeFigureOut">
              <a:rPr lang="en-US" smtClean="0"/>
              <a:t>5/16/2022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2959440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3613C2-74F9-455F-8634-DB3ABBF082A2}" type="datetimeFigureOut">
              <a:rPr lang="en-US" smtClean="0"/>
              <a:t>5/16/2022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4024878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13613C2-74F9-455F-8634-DB3ABBF082A2}" type="datetimeFigureOut">
              <a:rPr lang="en-US" smtClean="0"/>
              <a:t>5/16/2022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3300275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3613C2-74F9-455F-8634-DB3ABBF082A2}" type="datetimeFigureOut">
              <a:rPr lang="en-US" smtClean="0"/>
              <a:t>5/16/2022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520372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3613C2-74F9-455F-8634-DB3ABBF082A2}" type="datetimeFigureOut">
              <a:rPr lang="en-US" smtClean="0"/>
              <a:t>5/16/2022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2142642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3613C2-74F9-455F-8634-DB3ABBF082A2}" type="datetimeFigureOut">
              <a:rPr lang="en-US" smtClean="0"/>
              <a:t>5/16/2022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655779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3613C2-74F9-455F-8634-DB3ABBF082A2}" type="datetimeFigureOut">
              <a:rPr lang="en-US" smtClean="0"/>
              <a:t>5/16/2022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1433292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3613C2-74F9-455F-8634-DB3ABBF082A2}" type="datetimeFigureOut">
              <a:rPr lang="en-US" smtClean="0"/>
              <a:t>5/16/2022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C1476-C750-4476-97A0-68071BEB5DD0}" type="slidenum">
              <a:rPr lang="en-US" smtClean="0"/>
              <a:t>‹#›</a:t>
            </a:fld>
            <a:endParaRPr lang="en-US"/>
          </a:p>
        </p:txBody>
      </p:sp>
    </p:spTree>
    <p:extLst>
      <p:ext uri="{BB962C8B-B14F-4D97-AF65-F5344CB8AC3E}">
        <p14:creationId xmlns:p14="http://schemas.microsoft.com/office/powerpoint/2010/main" val="1720924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3613C2-74F9-455F-8634-DB3ABBF082A2}" type="datetimeFigureOut">
              <a:rPr lang="en-US" smtClean="0"/>
              <a:t>5/16/2022</a:t>
            </a:fld>
            <a:endParaRPr 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DC1476-C750-4476-97A0-68071BEB5DD0}" type="slidenum">
              <a:rPr lang="en-US" smtClean="0"/>
              <a:t>‹#›</a:t>
            </a:fld>
            <a:endParaRPr lang="en-US"/>
          </a:p>
        </p:txBody>
      </p:sp>
    </p:spTree>
    <p:extLst>
      <p:ext uri="{BB962C8B-B14F-4D97-AF65-F5344CB8AC3E}">
        <p14:creationId xmlns:p14="http://schemas.microsoft.com/office/powerpoint/2010/main" val="294862133"/>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899" y="1084474"/>
            <a:ext cx="6948202" cy="2529923"/>
          </a:xfrm>
        </p:spPr>
        <p:txBody>
          <a:bodyPr wrap="square">
            <a:spAutoFit/>
          </a:bodyPr>
          <a:lstStyle/>
          <a:p>
            <a:r>
              <a:rPr lang="en-US" sz="4400" dirty="0"/>
              <a:t>LESSON 17:</a:t>
            </a:r>
            <a:br>
              <a:rPr lang="en-US" sz="4400" dirty="0"/>
            </a:br>
            <a:r>
              <a:rPr lang="en-US" sz="4400" dirty="0"/>
              <a:t>The Life Of Christ –</a:t>
            </a:r>
            <a:br>
              <a:rPr lang="en-US" sz="4400" dirty="0"/>
            </a:br>
            <a:r>
              <a:rPr lang="en-US" sz="4400" dirty="0"/>
              <a:t>Ten Lepers Healed and Concerning the Kingdom</a:t>
            </a:r>
          </a:p>
        </p:txBody>
      </p:sp>
      <p:sp>
        <p:nvSpPr>
          <p:cNvPr id="3" name="Subtitle 2"/>
          <p:cNvSpPr>
            <a:spLocks noGrp="1"/>
          </p:cNvSpPr>
          <p:nvPr>
            <p:ph type="subTitle" idx="1"/>
          </p:nvPr>
        </p:nvSpPr>
        <p:spPr>
          <a:xfrm>
            <a:off x="1143000" y="4033082"/>
            <a:ext cx="6858000" cy="1383969"/>
          </a:xfrm>
        </p:spPr>
        <p:txBody>
          <a:bodyPr>
            <a:spAutoFit/>
          </a:bodyPr>
          <a:lstStyle/>
          <a:p>
            <a:r>
              <a:rPr lang="en-US" sz="4800" dirty="0"/>
              <a:t>Luke 17:11-37</a:t>
            </a:r>
          </a:p>
          <a:p>
            <a:r>
              <a:rPr lang="en-US" sz="3600" dirty="0"/>
              <a:t> February 23, 2022</a:t>
            </a:r>
          </a:p>
        </p:txBody>
      </p:sp>
      <p:sp>
        <p:nvSpPr>
          <p:cNvPr id="4" name="Slide Number Placeholder 3"/>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5951F227-E1D8-443B-A186-C40DF9C0D22F}" type="slidenum">
              <a:rPr kumimoji="0" lang="en-US" sz="2800" b="0" i="0" u="none" strike="noStrike" kern="1200" cap="none" spc="0" normalizeH="0" baseline="0" noProof="0">
                <a:ln>
                  <a:noFill/>
                </a:ln>
                <a:solidFill>
                  <a:prstClr val="white"/>
                </a:solidFill>
                <a:effectLst/>
                <a:uLnTx/>
                <a:uFillTx/>
                <a:latin typeface="Century Gothic" panose="020B0502020202020204" pitchFamily="34" charset="0"/>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a:t>
            </a:fld>
            <a:endParaRPr kumimoji="0" lang="en-US" sz="2800" b="0" i="0" u="none" strike="noStrike" kern="1200" cap="none" spc="0" normalizeH="0" baseline="0" noProof="0" dirty="0">
              <a:ln>
                <a:noFill/>
              </a:ln>
              <a:solidFill>
                <a:prstClr val="white"/>
              </a:solidFill>
              <a:effectLst/>
              <a:uLnTx/>
              <a:uFillTx/>
              <a:latin typeface="Century Gothic" panose="020B0502020202020204" pitchFamily="34" charset="0"/>
              <a:ea typeface="+mn-ea"/>
              <a:cs typeface="+mn-cs"/>
            </a:endParaRPr>
          </a:p>
        </p:txBody>
      </p:sp>
    </p:spTree>
    <p:extLst>
      <p:ext uri="{BB962C8B-B14F-4D97-AF65-F5344CB8AC3E}">
        <p14:creationId xmlns:p14="http://schemas.microsoft.com/office/powerpoint/2010/main" val="763452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D4D0-8BE1-46B7-981B-A5BDDB8BD0B2}"/>
              </a:ext>
            </a:extLst>
          </p:cNvPr>
          <p:cNvSpPr>
            <a:spLocks noGrp="1"/>
          </p:cNvSpPr>
          <p:nvPr>
            <p:ph type="title"/>
          </p:nvPr>
        </p:nvSpPr>
        <p:spPr/>
        <p:txBody>
          <a:bodyPr>
            <a:spAutoFit/>
          </a:bodyPr>
          <a:lstStyle/>
          <a:p>
            <a:r>
              <a:rPr lang="en-US" dirty="0"/>
              <a:t>Concerning the Kingdom</a:t>
            </a:r>
            <a:br>
              <a:rPr lang="en-US" dirty="0"/>
            </a:br>
            <a:r>
              <a:rPr lang="en-US" dirty="0"/>
              <a:t>Luke 17:20-37</a:t>
            </a:r>
          </a:p>
        </p:txBody>
      </p:sp>
      <p:sp>
        <p:nvSpPr>
          <p:cNvPr id="3" name="Content Placeholder 2">
            <a:extLst>
              <a:ext uri="{FF2B5EF4-FFF2-40B4-BE49-F238E27FC236}">
                <a16:creationId xmlns:a16="http://schemas.microsoft.com/office/drawing/2014/main" id="{7B1FBFD7-D6E4-41E8-9358-FD8E69451BD9}"/>
              </a:ext>
            </a:extLst>
          </p:cNvPr>
          <p:cNvSpPr>
            <a:spLocks noGrp="1"/>
          </p:cNvSpPr>
          <p:nvPr>
            <p:ph idx="1"/>
          </p:nvPr>
        </p:nvSpPr>
        <p:spPr>
          <a:xfrm>
            <a:off x="211321" y="1815540"/>
            <a:ext cx="8763001" cy="5002395"/>
          </a:xfrm>
        </p:spPr>
        <p:txBody>
          <a:bodyPr>
            <a:spAutoFit/>
          </a:bodyPr>
          <a:lstStyle/>
          <a:p>
            <a:pPr marL="0" indent="0">
              <a:buNone/>
            </a:pPr>
            <a:r>
              <a:rPr lang="en-US" sz="3200" b="1" i="1" dirty="0"/>
              <a:t>Corroborating Texts.</a:t>
            </a:r>
          </a:p>
          <a:p>
            <a:r>
              <a:rPr lang="en-US" sz="3200" dirty="0"/>
              <a:t>All of this is set in the context of Jesus’ statement, </a:t>
            </a:r>
            <a:r>
              <a:rPr lang="en-US" sz="3200" i="1" dirty="0"/>
              <a:t>“But when </a:t>
            </a:r>
            <a:r>
              <a:rPr lang="en-US" sz="4000" b="1" i="1" dirty="0">
                <a:effectLst>
                  <a:outerShdw blurRad="38100" dist="38100" dir="2700000" algn="tl">
                    <a:srgbClr val="000000">
                      <a:alpha val="43137"/>
                    </a:srgbClr>
                  </a:outerShdw>
                </a:effectLst>
              </a:rPr>
              <a:t>ye</a:t>
            </a:r>
            <a:r>
              <a:rPr lang="en-US" sz="3200" i="1" dirty="0"/>
              <a:t> </a:t>
            </a:r>
            <a:r>
              <a:rPr lang="en-US" sz="4000" b="1" i="1" dirty="0">
                <a:effectLst>
                  <a:outerShdw blurRad="38100" dist="38100" dir="2700000" algn="tl">
                    <a:srgbClr val="000000">
                      <a:alpha val="43137"/>
                    </a:srgbClr>
                  </a:outerShdw>
                </a:effectLst>
              </a:rPr>
              <a:t>see</a:t>
            </a:r>
            <a:r>
              <a:rPr lang="en-US" sz="3200" i="1" dirty="0"/>
              <a:t> </a:t>
            </a:r>
            <a:r>
              <a:rPr lang="en-US" sz="3200" i="1" u="sng" dirty="0">
                <a:effectLst>
                  <a:outerShdw blurRad="38100" dist="38100" dir="2700000" algn="tl">
                    <a:srgbClr val="000000">
                      <a:alpha val="43137"/>
                    </a:srgbClr>
                  </a:outerShdw>
                </a:effectLst>
              </a:rPr>
              <a:t>Jerusalem compassed with armies, then know that her desolation is at hand</a:t>
            </a:r>
            <a:r>
              <a:rPr lang="en-US" sz="3200" i="1" dirty="0"/>
              <a:t>.”</a:t>
            </a:r>
            <a:r>
              <a:rPr lang="en-US" sz="3200" dirty="0"/>
              <a:t> Luke 21:20</a:t>
            </a:r>
          </a:p>
          <a:p>
            <a:r>
              <a:rPr lang="en-US" sz="3200" dirty="0"/>
              <a:t>Matthew 24:15, </a:t>
            </a:r>
            <a:r>
              <a:rPr lang="en-US" sz="3200" i="1" dirty="0"/>
              <a:t>“When therefore </a:t>
            </a:r>
            <a:r>
              <a:rPr lang="en-US" sz="4000" b="1" i="1" dirty="0">
                <a:effectLst>
                  <a:outerShdw blurRad="38100" dist="38100" dir="2700000" algn="tl">
                    <a:srgbClr val="000000">
                      <a:alpha val="43137"/>
                    </a:srgbClr>
                  </a:outerShdw>
                </a:effectLst>
              </a:rPr>
              <a:t>ye see </a:t>
            </a:r>
            <a:r>
              <a:rPr lang="en-US" sz="3200" i="1" dirty="0"/>
              <a:t>the </a:t>
            </a:r>
            <a:r>
              <a:rPr lang="en-US" sz="3200" i="1" u="sng" dirty="0">
                <a:effectLst>
                  <a:outerShdw blurRad="38100" dist="38100" dir="2700000" algn="tl">
                    <a:srgbClr val="000000">
                      <a:alpha val="43137"/>
                    </a:srgbClr>
                  </a:outerShdw>
                </a:effectLst>
              </a:rPr>
              <a:t>abomination of desolation</a:t>
            </a:r>
            <a:r>
              <a:rPr lang="en-US" sz="3200" i="1" dirty="0"/>
              <a:t>, which was spoken of through Daniel the prophet, standing in the holy place (let him that readeth understand)”</a:t>
            </a:r>
            <a:br>
              <a:rPr lang="en-US" sz="3200" i="1" dirty="0"/>
            </a:br>
            <a:r>
              <a:rPr lang="en-US" sz="3200" dirty="0"/>
              <a:t>(cf. Daniel 9:27; 11:31)</a:t>
            </a:r>
          </a:p>
        </p:txBody>
      </p:sp>
      <p:sp>
        <p:nvSpPr>
          <p:cNvPr id="4" name="Slide Number Placeholder 3">
            <a:extLst>
              <a:ext uri="{FF2B5EF4-FFF2-40B4-BE49-F238E27FC236}">
                <a16:creationId xmlns:a16="http://schemas.microsoft.com/office/drawing/2014/main" id="{2FC0B0AB-02CD-43D7-B1D3-83EF8B640CF2}"/>
              </a:ext>
            </a:extLst>
          </p:cNvPr>
          <p:cNvSpPr>
            <a:spLocks noGrp="1"/>
          </p:cNvSpPr>
          <p:nvPr>
            <p:ph type="sldNum" sz="quarter" idx="12"/>
          </p:nvPr>
        </p:nvSpPr>
        <p:spPr/>
        <p:txBody>
          <a:bodyPr/>
          <a:lstStyle/>
          <a:p>
            <a:pPr algn="ctr" defTabSz="457200">
              <a:defRPr/>
            </a:pPr>
            <a:fld id="{5951F227-E1D8-443B-A186-C40DF9C0D22F}" type="slidenum">
              <a:rPr lang="en-US" sz="2801">
                <a:solidFill>
                  <a:prstClr val="white">
                    <a:tint val="75000"/>
                  </a:prstClr>
                </a:solidFill>
                <a:latin typeface="Century Gothic" panose="020B0502020202020204"/>
              </a:rPr>
              <a:pPr algn="ctr" defTabSz="457200">
                <a:defRPr/>
              </a:pPr>
              <a:t>10</a:t>
            </a:fld>
            <a:endParaRPr lang="en-US" sz="2801">
              <a:solidFill>
                <a:prstClr val="white">
                  <a:tint val="75000"/>
                </a:prstClr>
              </a:solidFill>
              <a:latin typeface="Century Gothic" panose="020B0502020202020204"/>
            </a:endParaRPr>
          </a:p>
        </p:txBody>
      </p:sp>
    </p:spTree>
    <p:extLst>
      <p:ext uri="{BB962C8B-B14F-4D97-AF65-F5344CB8AC3E}">
        <p14:creationId xmlns:p14="http://schemas.microsoft.com/office/powerpoint/2010/main" val="2939020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D4D0-8BE1-46B7-981B-A5BDDB8BD0B2}"/>
              </a:ext>
            </a:extLst>
          </p:cNvPr>
          <p:cNvSpPr>
            <a:spLocks noGrp="1"/>
          </p:cNvSpPr>
          <p:nvPr>
            <p:ph type="title"/>
          </p:nvPr>
        </p:nvSpPr>
        <p:spPr>
          <a:xfrm>
            <a:off x="484710" y="167481"/>
            <a:ext cx="7055380" cy="1311128"/>
          </a:xfrm>
        </p:spPr>
        <p:txBody>
          <a:bodyPr>
            <a:spAutoFit/>
          </a:bodyPr>
          <a:lstStyle/>
          <a:p>
            <a:r>
              <a:rPr lang="en-US" dirty="0"/>
              <a:t>Concerning the Kingdom</a:t>
            </a:r>
            <a:br>
              <a:rPr lang="en-US" dirty="0"/>
            </a:br>
            <a:r>
              <a:rPr lang="en-US" dirty="0"/>
              <a:t>Luke 17:20-37</a:t>
            </a:r>
          </a:p>
        </p:txBody>
      </p:sp>
      <p:sp>
        <p:nvSpPr>
          <p:cNvPr id="3" name="Content Placeholder 2">
            <a:extLst>
              <a:ext uri="{FF2B5EF4-FFF2-40B4-BE49-F238E27FC236}">
                <a16:creationId xmlns:a16="http://schemas.microsoft.com/office/drawing/2014/main" id="{7B1FBFD7-D6E4-41E8-9358-FD8E69451BD9}"/>
              </a:ext>
            </a:extLst>
          </p:cNvPr>
          <p:cNvSpPr>
            <a:spLocks noGrp="1"/>
          </p:cNvSpPr>
          <p:nvPr>
            <p:ph idx="1"/>
          </p:nvPr>
        </p:nvSpPr>
        <p:spPr>
          <a:xfrm>
            <a:off x="201894" y="1513887"/>
            <a:ext cx="8763001" cy="3238322"/>
          </a:xfrm>
        </p:spPr>
        <p:txBody>
          <a:bodyPr>
            <a:spAutoFit/>
          </a:bodyPr>
          <a:lstStyle/>
          <a:p>
            <a:pPr marL="0" indent="0">
              <a:buNone/>
            </a:pPr>
            <a:r>
              <a:rPr lang="en-US" b="1" dirty="0"/>
              <a:t>Corroborating Texts.</a:t>
            </a:r>
          </a:p>
          <a:p>
            <a:pPr marL="0" indent="0">
              <a:buNone/>
            </a:pPr>
            <a:r>
              <a:rPr lang="en-US" dirty="0"/>
              <a:t>The sign was to be the </a:t>
            </a:r>
            <a:r>
              <a:rPr lang="en-US" b="1" dirty="0">
                <a:effectLst>
                  <a:outerShdw blurRad="38100" dist="38100" dir="2700000" algn="tl">
                    <a:srgbClr val="000000">
                      <a:alpha val="43137"/>
                    </a:srgbClr>
                  </a:outerShdw>
                </a:effectLst>
              </a:rPr>
              <a:t>ABOMINATION OF DESOLATION</a:t>
            </a:r>
            <a:r>
              <a:rPr lang="en-US" dirty="0"/>
              <a:t>.</a:t>
            </a:r>
          </a:p>
          <a:p>
            <a:r>
              <a:rPr lang="en-US" sz="3200" dirty="0"/>
              <a:t>Luke tells us in the parallel passage that this refers to the Roman army. Luke 21:20-21.</a:t>
            </a:r>
          </a:p>
          <a:p>
            <a:pPr lvl="1"/>
            <a:r>
              <a:rPr lang="en-US" sz="2800" dirty="0"/>
              <a:t>Therefore, when they saw the city of Jerusalem encompassed with soldiers they were to flee to the mountains.</a:t>
            </a:r>
          </a:p>
        </p:txBody>
      </p:sp>
      <p:sp>
        <p:nvSpPr>
          <p:cNvPr id="4" name="Slide Number Placeholder 3">
            <a:extLst>
              <a:ext uri="{FF2B5EF4-FFF2-40B4-BE49-F238E27FC236}">
                <a16:creationId xmlns:a16="http://schemas.microsoft.com/office/drawing/2014/main" id="{2FC0B0AB-02CD-43D7-B1D3-83EF8B640CF2}"/>
              </a:ext>
            </a:extLst>
          </p:cNvPr>
          <p:cNvSpPr>
            <a:spLocks noGrp="1"/>
          </p:cNvSpPr>
          <p:nvPr>
            <p:ph type="sldNum" sz="quarter" idx="12"/>
          </p:nvPr>
        </p:nvSpPr>
        <p:spPr/>
        <p:txBody>
          <a:bodyPr/>
          <a:lstStyle/>
          <a:p>
            <a:pPr algn="ctr" defTabSz="457200">
              <a:defRPr/>
            </a:pPr>
            <a:fld id="{5951F227-E1D8-443B-A186-C40DF9C0D22F}" type="slidenum">
              <a:rPr lang="en-US" sz="2801">
                <a:solidFill>
                  <a:prstClr val="white">
                    <a:tint val="75000"/>
                  </a:prstClr>
                </a:solidFill>
                <a:latin typeface="Century Gothic" panose="020B0502020202020204"/>
              </a:rPr>
              <a:pPr algn="ctr" defTabSz="457200">
                <a:defRPr/>
              </a:pPr>
              <a:t>11</a:t>
            </a:fld>
            <a:endParaRPr lang="en-US" sz="2801">
              <a:solidFill>
                <a:prstClr val="white">
                  <a:tint val="75000"/>
                </a:prstClr>
              </a:solidFill>
              <a:latin typeface="Century Gothic" panose="020B0502020202020204"/>
            </a:endParaRPr>
          </a:p>
        </p:txBody>
      </p:sp>
    </p:spTree>
    <p:extLst>
      <p:ext uri="{BB962C8B-B14F-4D97-AF65-F5344CB8AC3E}">
        <p14:creationId xmlns:p14="http://schemas.microsoft.com/office/powerpoint/2010/main" val="9637892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D4D0-8BE1-46B7-981B-A5BDDB8BD0B2}"/>
              </a:ext>
            </a:extLst>
          </p:cNvPr>
          <p:cNvSpPr>
            <a:spLocks noGrp="1"/>
          </p:cNvSpPr>
          <p:nvPr>
            <p:ph type="title"/>
          </p:nvPr>
        </p:nvSpPr>
        <p:spPr>
          <a:xfrm>
            <a:off x="484710" y="167481"/>
            <a:ext cx="7055380" cy="1311128"/>
          </a:xfrm>
        </p:spPr>
        <p:txBody>
          <a:bodyPr>
            <a:spAutoFit/>
          </a:bodyPr>
          <a:lstStyle/>
          <a:p>
            <a:r>
              <a:rPr lang="en-US" dirty="0"/>
              <a:t>Concerning the Kingdom</a:t>
            </a:r>
            <a:br>
              <a:rPr lang="en-US" dirty="0"/>
            </a:br>
            <a:r>
              <a:rPr lang="en-US" dirty="0"/>
              <a:t>Luke 17:20-37</a:t>
            </a:r>
          </a:p>
        </p:txBody>
      </p:sp>
      <p:sp>
        <p:nvSpPr>
          <p:cNvPr id="3" name="Content Placeholder 2">
            <a:extLst>
              <a:ext uri="{FF2B5EF4-FFF2-40B4-BE49-F238E27FC236}">
                <a16:creationId xmlns:a16="http://schemas.microsoft.com/office/drawing/2014/main" id="{7B1FBFD7-D6E4-41E8-9358-FD8E69451BD9}"/>
              </a:ext>
            </a:extLst>
          </p:cNvPr>
          <p:cNvSpPr>
            <a:spLocks noGrp="1"/>
          </p:cNvSpPr>
          <p:nvPr>
            <p:ph idx="1"/>
          </p:nvPr>
        </p:nvSpPr>
        <p:spPr>
          <a:xfrm>
            <a:off x="201894" y="1513887"/>
            <a:ext cx="8763001" cy="4909036"/>
          </a:xfrm>
        </p:spPr>
        <p:txBody>
          <a:bodyPr>
            <a:spAutoFit/>
          </a:bodyPr>
          <a:lstStyle/>
          <a:p>
            <a:pPr marL="0" indent="0">
              <a:buNone/>
            </a:pPr>
            <a:r>
              <a:rPr lang="en-US" sz="2400" b="1" dirty="0"/>
              <a:t>Corroborating Texts.</a:t>
            </a:r>
          </a:p>
          <a:p>
            <a:pPr marL="0" indent="0">
              <a:buNone/>
            </a:pPr>
            <a:r>
              <a:rPr lang="en-US" sz="2400" dirty="0"/>
              <a:t>The sign was to be the </a:t>
            </a:r>
            <a:r>
              <a:rPr lang="en-US" sz="2400" b="1" dirty="0">
                <a:effectLst>
                  <a:outerShdw blurRad="38100" dist="38100" dir="2700000" algn="tl">
                    <a:srgbClr val="000000">
                      <a:alpha val="43137"/>
                    </a:srgbClr>
                  </a:outerShdw>
                </a:effectLst>
              </a:rPr>
              <a:t>ABOMINATION OF DESOLATION</a:t>
            </a:r>
            <a:r>
              <a:rPr lang="en-US" sz="2400" dirty="0"/>
              <a:t>.</a:t>
            </a:r>
          </a:p>
          <a:p>
            <a:r>
              <a:rPr lang="en-US" dirty="0"/>
              <a:t>“The word </a:t>
            </a:r>
            <a:r>
              <a:rPr lang="en-US" dirty="0">
                <a:effectLst>
                  <a:outerShdw blurRad="38100" dist="38100" dir="2700000" algn="tl">
                    <a:srgbClr val="000000">
                      <a:alpha val="43137"/>
                    </a:srgbClr>
                  </a:outerShdw>
                </a:effectLst>
              </a:rPr>
              <a:t>‘</a:t>
            </a:r>
            <a:r>
              <a:rPr lang="en-US" b="1" dirty="0">
                <a:effectLst>
                  <a:outerShdw blurRad="38100" dist="38100" dir="2700000" algn="tl">
                    <a:srgbClr val="000000">
                      <a:alpha val="43137"/>
                    </a:srgbClr>
                  </a:outerShdw>
                </a:effectLst>
              </a:rPr>
              <a:t>abomination</a:t>
            </a:r>
            <a:r>
              <a:rPr lang="en-US" dirty="0">
                <a:effectLst>
                  <a:outerShdw blurRad="38100" dist="38100" dir="2700000" algn="tl">
                    <a:srgbClr val="000000">
                      <a:alpha val="43137"/>
                    </a:srgbClr>
                  </a:outerShdw>
                </a:effectLst>
              </a:rPr>
              <a:t>’ </a:t>
            </a:r>
            <a:r>
              <a:rPr lang="en-US" dirty="0"/>
              <a:t>in Daniel has a definite connection with idolatry.”</a:t>
            </a:r>
          </a:p>
          <a:p>
            <a:pPr lvl="1"/>
            <a:r>
              <a:rPr lang="en-US" dirty="0"/>
              <a:t>“The same word is used in 1 Kings 11:5, 7 in reference to the idols of the Ammonites and the Moabites. (See also</a:t>
            </a:r>
            <a:br>
              <a:rPr lang="en-US" dirty="0"/>
            </a:br>
            <a:r>
              <a:rPr lang="en-US" dirty="0"/>
              <a:t>2 Kings 23:13; Jeremiah 4:1; 7:30; 13:27; Ezekiel 5:11). In all these passages the word </a:t>
            </a:r>
            <a:r>
              <a:rPr lang="en-US" dirty="0">
                <a:effectLst>
                  <a:outerShdw blurRad="38100" dist="38100" dir="2700000" algn="tl">
                    <a:srgbClr val="000000">
                      <a:alpha val="43137"/>
                    </a:srgbClr>
                  </a:outerShdw>
                </a:effectLst>
              </a:rPr>
              <a:t>‘</a:t>
            </a:r>
            <a:r>
              <a:rPr lang="en-US" b="1" dirty="0">
                <a:effectLst>
                  <a:outerShdw blurRad="38100" dist="38100" dir="2700000" algn="tl">
                    <a:srgbClr val="000000">
                      <a:alpha val="43137"/>
                    </a:srgbClr>
                  </a:outerShdw>
                </a:effectLst>
              </a:rPr>
              <a:t>abomination</a:t>
            </a:r>
            <a:r>
              <a:rPr lang="en-US" dirty="0">
                <a:effectLst>
                  <a:outerShdw blurRad="38100" dist="38100" dir="2700000" algn="tl">
                    <a:srgbClr val="000000">
                      <a:alpha val="43137"/>
                    </a:srgbClr>
                  </a:outerShdw>
                </a:effectLst>
              </a:rPr>
              <a:t>’</a:t>
            </a:r>
            <a:r>
              <a:rPr lang="en-US" dirty="0"/>
              <a:t> has reference to idolatrous worship.”</a:t>
            </a:r>
          </a:p>
          <a:p>
            <a:pPr lvl="1"/>
            <a:r>
              <a:rPr lang="en-US" dirty="0"/>
              <a:t>“It cannot be denied that the idolatrous ensigns of the Romans fit very well into the biblical significance of the term </a:t>
            </a:r>
            <a:r>
              <a:rPr lang="en-US" dirty="0">
                <a:effectLst>
                  <a:outerShdw blurRad="38100" dist="38100" dir="2700000" algn="tl">
                    <a:srgbClr val="000000">
                      <a:alpha val="43137"/>
                    </a:srgbClr>
                  </a:outerShdw>
                </a:effectLst>
              </a:rPr>
              <a:t>‘</a:t>
            </a:r>
            <a:r>
              <a:rPr lang="en-US" b="1" dirty="0">
                <a:effectLst>
                  <a:outerShdw blurRad="38100" dist="38100" dir="2700000" algn="tl">
                    <a:srgbClr val="000000">
                      <a:alpha val="43137"/>
                    </a:srgbClr>
                  </a:outerShdw>
                </a:effectLst>
              </a:rPr>
              <a:t>abomination</a:t>
            </a:r>
            <a:r>
              <a:rPr lang="en-US" dirty="0">
                <a:effectLst>
                  <a:outerShdw blurRad="38100" dist="38100" dir="2700000" algn="tl">
                    <a:srgbClr val="000000">
                      <a:alpha val="43137"/>
                    </a:srgbClr>
                  </a:outerShdw>
                </a:effectLst>
              </a:rPr>
              <a:t>.’”</a:t>
            </a:r>
            <a:br>
              <a:rPr lang="en-US" b="1" dirty="0">
                <a:effectLst>
                  <a:outerShdw blurRad="38100" dist="38100" dir="2700000" algn="tl">
                    <a:srgbClr val="000000">
                      <a:alpha val="43137"/>
                    </a:srgbClr>
                  </a:outerShdw>
                </a:effectLst>
              </a:rPr>
            </a:br>
            <a:r>
              <a:rPr lang="en-US" dirty="0"/>
              <a:t>(J. Marcellus Kik, </a:t>
            </a:r>
            <a:r>
              <a:rPr lang="en-US" i="1" dirty="0"/>
              <a:t>Matthew Twenty-Four</a:t>
            </a:r>
            <a:r>
              <a:rPr lang="en-US" dirty="0"/>
              <a:t>, page 46.)</a:t>
            </a:r>
          </a:p>
        </p:txBody>
      </p:sp>
      <p:sp>
        <p:nvSpPr>
          <p:cNvPr id="4" name="Slide Number Placeholder 3">
            <a:extLst>
              <a:ext uri="{FF2B5EF4-FFF2-40B4-BE49-F238E27FC236}">
                <a16:creationId xmlns:a16="http://schemas.microsoft.com/office/drawing/2014/main" id="{2FC0B0AB-02CD-43D7-B1D3-83EF8B640CF2}"/>
              </a:ext>
            </a:extLst>
          </p:cNvPr>
          <p:cNvSpPr>
            <a:spLocks noGrp="1"/>
          </p:cNvSpPr>
          <p:nvPr>
            <p:ph type="sldNum" sz="quarter" idx="12"/>
          </p:nvPr>
        </p:nvSpPr>
        <p:spPr/>
        <p:txBody>
          <a:bodyPr/>
          <a:lstStyle/>
          <a:p>
            <a:pPr algn="ctr" defTabSz="457200">
              <a:defRPr/>
            </a:pPr>
            <a:fld id="{5951F227-E1D8-443B-A186-C40DF9C0D22F}" type="slidenum">
              <a:rPr lang="en-US" sz="2801">
                <a:solidFill>
                  <a:prstClr val="white">
                    <a:tint val="75000"/>
                  </a:prstClr>
                </a:solidFill>
                <a:latin typeface="Century Gothic" panose="020B0502020202020204"/>
              </a:rPr>
              <a:pPr algn="ctr" defTabSz="457200">
                <a:defRPr/>
              </a:pPr>
              <a:t>12</a:t>
            </a:fld>
            <a:endParaRPr lang="en-US" sz="2801">
              <a:solidFill>
                <a:prstClr val="white">
                  <a:tint val="75000"/>
                </a:prstClr>
              </a:solidFill>
              <a:latin typeface="Century Gothic" panose="020B0502020202020204"/>
            </a:endParaRPr>
          </a:p>
        </p:txBody>
      </p:sp>
    </p:spTree>
    <p:extLst>
      <p:ext uri="{BB962C8B-B14F-4D97-AF65-F5344CB8AC3E}">
        <p14:creationId xmlns:p14="http://schemas.microsoft.com/office/powerpoint/2010/main" val="2624412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D4D0-8BE1-46B7-981B-A5BDDB8BD0B2}"/>
              </a:ext>
            </a:extLst>
          </p:cNvPr>
          <p:cNvSpPr>
            <a:spLocks noGrp="1"/>
          </p:cNvSpPr>
          <p:nvPr>
            <p:ph type="title"/>
          </p:nvPr>
        </p:nvSpPr>
        <p:spPr>
          <a:xfrm>
            <a:off x="484710" y="167481"/>
            <a:ext cx="7055380" cy="1311128"/>
          </a:xfrm>
        </p:spPr>
        <p:txBody>
          <a:bodyPr>
            <a:spAutoFit/>
          </a:bodyPr>
          <a:lstStyle/>
          <a:p>
            <a:r>
              <a:rPr lang="en-US" dirty="0"/>
              <a:t>Concerning the Kingdom</a:t>
            </a:r>
            <a:br>
              <a:rPr lang="en-US" dirty="0"/>
            </a:br>
            <a:r>
              <a:rPr lang="en-US" dirty="0"/>
              <a:t>Luke 17:20-37</a:t>
            </a:r>
          </a:p>
        </p:txBody>
      </p:sp>
      <p:sp>
        <p:nvSpPr>
          <p:cNvPr id="3" name="Content Placeholder 2">
            <a:extLst>
              <a:ext uri="{FF2B5EF4-FFF2-40B4-BE49-F238E27FC236}">
                <a16:creationId xmlns:a16="http://schemas.microsoft.com/office/drawing/2014/main" id="{7B1FBFD7-D6E4-41E8-9358-FD8E69451BD9}"/>
              </a:ext>
            </a:extLst>
          </p:cNvPr>
          <p:cNvSpPr>
            <a:spLocks noGrp="1"/>
          </p:cNvSpPr>
          <p:nvPr>
            <p:ph idx="1"/>
          </p:nvPr>
        </p:nvSpPr>
        <p:spPr>
          <a:xfrm>
            <a:off x="201894" y="1513887"/>
            <a:ext cx="8763001" cy="4188839"/>
          </a:xfrm>
        </p:spPr>
        <p:txBody>
          <a:bodyPr>
            <a:spAutoFit/>
          </a:bodyPr>
          <a:lstStyle/>
          <a:p>
            <a:pPr marL="0" indent="0">
              <a:buNone/>
            </a:pPr>
            <a:r>
              <a:rPr lang="en-US" b="1" dirty="0">
                <a:effectLst>
                  <a:outerShdw blurRad="38100" dist="38100" dir="2700000" algn="tl">
                    <a:srgbClr val="000000">
                      <a:alpha val="43137"/>
                    </a:srgbClr>
                  </a:outerShdw>
                </a:effectLst>
              </a:rPr>
              <a:t>What would the fall of Jerusalem be like?</a:t>
            </a:r>
          </a:p>
          <a:p>
            <a:pPr marL="0" indent="0">
              <a:buNone/>
            </a:pPr>
            <a:r>
              <a:rPr lang="en-US" sz="2400" b="1" dirty="0"/>
              <a:t> </a:t>
            </a:r>
            <a:r>
              <a:rPr lang="en-US" sz="2400" b="1" dirty="0">
                <a:latin typeface="Tahoma" panose="020B0604030504040204" pitchFamily="34" charset="0"/>
              </a:rPr>
              <a:t>Luke 17:26-27</a:t>
            </a:r>
            <a:r>
              <a:rPr lang="en-US" sz="2400" dirty="0">
                <a:latin typeface="Tahoma" panose="020B0604030504040204" pitchFamily="34" charset="0"/>
              </a:rPr>
              <a:t>,</a:t>
            </a:r>
            <a:r>
              <a:rPr lang="en-US" sz="1800" dirty="0">
                <a:latin typeface="Trebuchet MS" panose="020B0603020202020204" pitchFamily="34" charset="0"/>
              </a:rPr>
              <a:t> </a:t>
            </a:r>
            <a:r>
              <a:rPr lang="en-US" i="1" dirty="0">
                <a:latin typeface="Trebuchet MS" panose="020B0603020202020204" pitchFamily="34" charset="0"/>
              </a:rPr>
              <a:t>“</a:t>
            </a:r>
            <a:r>
              <a:rPr lang="en-US" b="1" i="1" dirty="0">
                <a:latin typeface="Trebuchet MS" panose="020B0603020202020204" pitchFamily="34" charset="0"/>
              </a:rPr>
              <a:t>A</a:t>
            </a:r>
            <a:r>
              <a:rPr lang="en-US" b="1" i="1" u="none" strike="noStrike" baseline="0" dirty="0">
                <a:latin typeface="Trebuchet MS" panose="020B0603020202020204" pitchFamily="34" charset="0"/>
              </a:rPr>
              <a:t>nd as it came to pass in the </a:t>
            </a:r>
            <a:r>
              <a:rPr lang="en-US" sz="2400" b="1" i="1" u="sng" dirty="0">
                <a:effectLst>
                  <a:outerShdw blurRad="38100" dist="38100" dir="2700000" algn="tl">
                    <a:srgbClr val="000000">
                      <a:alpha val="43137"/>
                    </a:srgbClr>
                  </a:outerShdw>
                </a:effectLst>
                <a:latin typeface="Trebuchet MS" panose="020B0603020202020204" pitchFamily="34" charset="0"/>
              </a:rPr>
              <a:t>days of Noah</a:t>
            </a:r>
            <a:r>
              <a:rPr lang="en-US" b="1" i="1" u="none" strike="noStrike" baseline="0" dirty="0">
                <a:latin typeface="Trebuchet MS" panose="020B0603020202020204" pitchFamily="34" charset="0"/>
              </a:rPr>
              <a:t>, even so shall it be also in the days of the Son of man. They ate, they drank, they married, they were given in marriage, until the day that Noah entered into the ark, and the flood came, and destroyed them all</a:t>
            </a:r>
            <a:r>
              <a:rPr lang="en-US" i="1" u="none" strike="noStrike" baseline="0" dirty="0">
                <a:latin typeface="Trebuchet MS" panose="020B0603020202020204" pitchFamily="34" charset="0"/>
              </a:rPr>
              <a:t>.”</a:t>
            </a:r>
          </a:p>
          <a:p>
            <a:r>
              <a:rPr lang="en-US" sz="2400" dirty="0">
                <a:latin typeface="Trebuchet MS" panose="020B0603020202020204" pitchFamily="34" charset="0"/>
              </a:rPr>
              <a:t>Note: Genesis 6; Matthew 24:37-39</a:t>
            </a:r>
          </a:p>
          <a:p>
            <a:r>
              <a:rPr lang="en-US" sz="2400" dirty="0">
                <a:latin typeface="Trebuchet MS" panose="020B0603020202020204" pitchFamily="34" charset="0"/>
              </a:rPr>
              <a:t>Same flood that destroyed the wicked, delivered the righteous. Hebrews 11:7; 1 Peter 3:20; 2 Peter 2:5</a:t>
            </a:r>
          </a:p>
        </p:txBody>
      </p:sp>
      <p:sp>
        <p:nvSpPr>
          <p:cNvPr id="4" name="Slide Number Placeholder 3">
            <a:extLst>
              <a:ext uri="{FF2B5EF4-FFF2-40B4-BE49-F238E27FC236}">
                <a16:creationId xmlns:a16="http://schemas.microsoft.com/office/drawing/2014/main" id="{2FC0B0AB-02CD-43D7-B1D3-83EF8B640CF2}"/>
              </a:ext>
            </a:extLst>
          </p:cNvPr>
          <p:cNvSpPr>
            <a:spLocks noGrp="1"/>
          </p:cNvSpPr>
          <p:nvPr>
            <p:ph type="sldNum" sz="quarter" idx="12"/>
          </p:nvPr>
        </p:nvSpPr>
        <p:spPr/>
        <p:txBody>
          <a:bodyPr/>
          <a:lstStyle/>
          <a:p>
            <a:pPr algn="ctr" defTabSz="457200">
              <a:defRPr/>
            </a:pPr>
            <a:fld id="{5951F227-E1D8-443B-A186-C40DF9C0D22F}" type="slidenum">
              <a:rPr lang="en-US" sz="2801">
                <a:solidFill>
                  <a:prstClr val="white">
                    <a:tint val="75000"/>
                  </a:prstClr>
                </a:solidFill>
                <a:latin typeface="Century Gothic" panose="020B0502020202020204"/>
              </a:rPr>
              <a:pPr algn="ctr" defTabSz="457200">
                <a:defRPr/>
              </a:pPr>
              <a:t>13</a:t>
            </a:fld>
            <a:endParaRPr lang="en-US" sz="2801">
              <a:solidFill>
                <a:prstClr val="white">
                  <a:tint val="75000"/>
                </a:prstClr>
              </a:solidFill>
              <a:latin typeface="Century Gothic" panose="020B0502020202020204"/>
            </a:endParaRPr>
          </a:p>
        </p:txBody>
      </p:sp>
    </p:spTree>
    <p:extLst>
      <p:ext uri="{BB962C8B-B14F-4D97-AF65-F5344CB8AC3E}">
        <p14:creationId xmlns:p14="http://schemas.microsoft.com/office/powerpoint/2010/main" val="1789106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D4D0-8BE1-46B7-981B-A5BDDB8BD0B2}"/>
              </a:ext>
            </a:extLst>
          </p:cNvPr>
          <p:cNvSpPr>
            <a:spLocks noGrp="1"/>
          </p:cNvSpPr>
          <p:nvPr>
            <p:ph type="title"/>
          </p:nvPr>
        </p:nvSpPr>
        <p:spPr>
          <a:xfrm>
            <a:off x="484710" y="167481"/>
            <a:ext cx="7055380" cy="1311128"/>
          </a:xfrm>
        </p:spPr>
        <p:txBody>
          <a:bodyPr>
            <a:spAutoFit/>
          </a:bodyPr>
          <a:lstStyle/>
          <a:p>
            <a:r>
              <a:rPr lang="en-US" dirty="0"/>
              <a:t>Concerning the Kingdom</a:t>
            </a:r>
            <a:br>
              <a:rPr lang="en-US" dirty="0"/>
            </a:br>
            <a:r>
              <a:rPr lang="en-US" dirty="0"/>
              <a:t>Luke 17:20-37</a:t>
            </a:r>
          </a:p>
        </p:txBody>
      </p:sp>
      <p:sp>
        <p:nvSpPr>
          <p:cNvPr id="3" name="Content Placeholder 2">
            <a:extLst>
              <a:ext uri="{FF2B5EF4-FFF2-40B4-BE49-F238E27FC236}">
                <a16:creationId xmlns:a16="http://schemas.microsoft.com/office/drawing/2014/main" id="{7B1FBFD7-D6E4-41E8-9358-FD8E69451BD9}"/>
              </a:ext>
            </a:extLst>
          </p:cNvPr>
          <p:cNvSpPr>
            <a:spLocks noGrp="1"/>
          </p:cNvSpPr>
          <p:nvPr>
            <p:ph idx="1"/>
          </p:nvPr>
        </p:nvSpPr>
        <p:spPr>
          <a:xfrm>
            <a:off x="201894" y="1513887"/>
            <a:ext cx="8763001" cy="5186035"/>
          </a:xfrm>
        </p:spPr>
        <p:txBody>
          <a:bodyPr>
            <a:spAutoFit/>
          </a:bodyPr>
          <a:lstStyle/>
          <a:p>
            <a:pPr marL="0" indent="0">
              <a:buNone/>
            </a:pPr>
            <a:r>
              <a:rPr lang="en-US" b="1" dirty="0">
                <a:effectLst>
                  <a:outerShdw blurRad="38100" dist="38100" dir="2700000" algn="tl">
                    <a:srgbClr val="000000">
                      <a:alpha val="43137"/>
                    </a:srgbClr>
                  </a:outerShdw>
                </a:effectLst>
              </a:rPr>
              <a:t>What would the fall of Jerusalem be like?</a:t>
            </a:r>
          </a:p>
          <a:p>
            <a:pPr marL="0" indent="0">
              <a:buNone/>
            </a:pPr>
            <a:r>
              <a:rPr lang="en-US" b="1" dirty="0"/>
              <a:t> Luke 17:28-30</a:t>
            </a:r>
            <a:r>
              <a:rPr lang="en-US" dirty="0"/>
              <a:t>, </a:t>
            </a:r>
            <a:r>
              <a:rPr lang="en-US" i="1" dirty="0"/>
              <a:t>“</a:t>
            </a:r>
            <a:r>
              <a:rPr lang="en-US" b="1" i="1" dirty="0"/>
              <a:t>Likewise even as it came to pass in the </a:t>
            </a:r>
            <a:r>
              <a:rPr lang="en-US" b="1" i="1" u="sng" dirty="0">
                <a:effectLst>
                  <a:outerShdw blurRad="38100" dist="38100" dir="2700000" algn="tl">
                    <a:srgbClr val="000000">
                      <a:alpha val="43137"/>
                    </a:srgbClr>
                  </a:outerShdw>
                </a:effectLst>
              </a:rPr>
              <a:t>days of Lot</a:t>
            </a:r>
            <a:r>
              <a:rPr lang="en-US" b="1" i="1" dirty="0"/>
              <a:t>; they ate, they drank, they bought, they sold, they planted, they builded; but in the day that Lot went out from Sodom it rained fire and brimstone from heaven, and destroyed them all: after the same manner shall it be in the day that the Son of man is revealed</a:t>
            </a:r>
            <a:r>
              <a:rPr lang="en-US" i="1" dirty="0"/>
              <a:t>.”</a:t>
            </a:r>
          </a:p>
          <a:p>
            <a:r>
              <a:rPr lang="en-US" sz="2400" dirty="0"/>
              <a:t>The destruction of Sodom and Gomorrah. Genesis 19; see also Deuteronomy 29:23; 32:32-33; Isaiah 1:10; Jeremiah 23:14; 49:18; Lamentations 4:6; Ezekiel 16:46-52</a:t>
            </a:r>
          </a:p>
          <a:p>
            <a:r>
              <a:rPr lang="en-US" sz="2400" dirty="0"/>
              <a:t>Note how righteous Lot was </a:t>
            </a:r>
            <a:r>
              <a:rPr lang="en-US" sz="2400" i="1" dirty="0"/>
              <a:t>“vexed,” “sorely destressed by the lascivious life of the wicked … from day to day with (their) lawless deeds)”</a:t>
            </a:r>
            <a:r>
              <a:rPr lang="en-US" sz="2400" dirty="0"/>
              <a:t> (2 Peter 2:6-9; Jude 7).</a:t>
            </a:r>
          </a:p>
        </p:txBody>
      </p:sp>
      <p:sp>
        <p:nvSpPr>
          <p:cNvPr id="4" name="Slide Number Placeholder 3">
            <a:extLst>
              <a:ext uri="{FF2B5EF4-FFF2-40B4-BE49-F238E27FC236}">
                <a16:creationId xmlns:a16="http://schemas.microsoft.com/office/drawing/2014/main" id="{2FC0B0AB-02CD-43D7-B1D3-83EF8B640CF2}"/>
              </a:ext>
            </a:extLst>
          </p:cNvPr>
          <p:cNvSpPr>
            <a:spLocks noGrp="1"/>
          </p:cNvSpPr>
          <p:nvPr>
            <p:ph type="sldNum" sz="quarter" idx="12"/>
          </p:nvPr>
        </p:nvSpPr>
        <p:spPr/>
        <p:txBody>
          <a:bodyPr/>
          <a:lstStyle/>
          <a:p>
            <a:pPr algn="ctr" defTabSz="457200">
              <a:defRPr/>
            </a:pPr>
            <a:fld id="{5951F227-E1D8-443B-A186-C40DF9C0D22F}" type="slidenum">
              <a:rPr lang="en-US" sz="2801">
                <a:solidFill>
                  <a:prstClr val="white">
                    <a:tint val="75000"/>
                  </a:prstClr>
                </a:solidFill>
                <a:latin typeface="Century Gothic" panose="020B0502020202020204"/>
              </a:rPr>
              <a:pPr algn="ctr" defTabSz="457200">
                <a:defRPr/>
              </a:pPr>
              <a:t>14</a:t>
            </a:fld>
            <a:endParaRPr lang="en-US" sz="2801">
              <a:solidFill>
                <a:prstClr val="white">
                  <a:tint val="75000"/>
                </a:prstClr>
              </a:solidFill>
              <a:latin typeface="Century Gothic" panose="020B0502020202020204"/>
            </a:endParaRPr>
          </a:p>
        </p:txBody>
      </p:sp>
    </p:spTree>
    <p:extLst>
      <p:ext uri="{BB962C8B-B14F-4D97-AF65-F5344CB8AC3E}">
        <p14:creationId xmlns:p14="http://schemas.microsoft.com/office/powerpoint/2010/main" val="28436983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D4D0-8BE1-46B7-981B-A5BDDB8BD0B2}"/>
              </a:ext>
            </a:extLst>
          </p:cNvPr>
          <p:cNvSpPr>
            <a:spLocks noGrp="1"/>
          </p:cNvSpPr>
          <p:nvPr>
            <p:ph type="title"/>
          </p:nvPr>
        </p:nvSpPr>
        <p:spPr>
          <a:xfrm>
            <a:off x="484710" y="167481"/>
            <a:ext cx="7055380" cy="1311128"/>
          </a:xfrm>
        </p:spPr>
        <p:txBody>
          <a:bodyPr>
            <a:spAutoFit/>
          </a:bodyPr>
          <a:lstStyle/>
          <a:p>
            <a:r>
              <a:rPr lang="en-US" dirty="0"/>
              <a:t>Concerning the Kingdom</a:t>
            </a:r>
            <a:br>
              <a:rPr lang="en-US" dirty="0"/>
            </a:br>
            <a:r>
              <a:rPr lang="en-US" dirty="0"/>
              <a:t>Luke 17:20-37</a:t>
            </a:r>
          </a:p>
        </p:txBody>
      </p:sp>
      <p:sp>
        <p:nvSpPr>
          <p:cNvPr id="3" name="Content Placeholder 2">
            <a:extLst>
              <a:ext uri="{FF2B5EF4-FFF2-40B4-BE49-F238E27FC236}">
                <a16:creationId xmlns:a16="http://schemas.microsoft.com/office/drawing/2014/main" id="{7B1FBFD7-D6E4-41E8-9358-FD8E69451BD9}"/>
              </a:ext>
            </a:extLst>
          </p:cNvPr>
          <p:cNvSpPr>
            <a:spLocks noGrp="1"/>
          </p:cNvSpPr>
          <p:nvPr>
            <p:ph idx="1"/>
          </p:nvPr>
        </p:nvSpPr>
        <p:spPr>
          <a:xfrm>
            <a:off x="190501" y="1498801"/>
            <a:ext cx="8763001" cy="4815677"/>
          </a:xfrm>
        </p:spPr>
        <p:txBody>
          <a:bodyPr>
            <a:spAutoFit/>
          </a:bodyPr>
          <a:lstStyle/>
          <a:p>
            <a:pPr marL="0" indent="0">
              <a:buNone/>
            </a:pPr>
            <a:r>
              <a:rPr lang="en-US" b="1" dirty="0">
                <a:effectLst>
                  <a:outerShdw blurRad="38100" dist="38100" dir="2700000" algn="tl">
                    <a:srgbClr val="000000">
                      <a:alpha val="43137"/>
                    </a:srgbClr>
                  </a:outerShdw>
                </a:effectLst>
              </a:rPr>
              <a:t>What would the fall of Jerusalem be like?</a:t>
            </a:r>
          </a:p>
          <a:p>
            <a:pPr marL="0" indent="0">
              <a:buNone/>
            </a:pPr>
            <a:r>
              <a:rPr lang="en-US" b="1" dirty="0"/>
              <a:t> Luke 17:31-32</a:t>
            </a:r>
            <a:r>
              <a:rPr lang="en-US" dirty="0"/>
              <a:t>, </a:t>
            </a:r>
            <a:r>
              <a:rPr lang="en-US" i="1" dirty="0"/>
              <a:t>“</a:t>
            </a:r>
            <a:r>
              <a:rPr lang="en-US" b="1" i="1" dirty="0">
                <a:effectLst>
                  <a:outerShdw blurRad="38100" dist="38100" dir="2700000" algn="tl">
                    <a:srgbClr val="000000">
                      <a:alpha val="43137"/>
                    </a:srgbClr>
                  </a:outerShdw>
                </a:effectLst>
              </a:rPr>
              <a:t>In that day, </a:t>
            </a:r>
            <a:r>
              <a:rPr lang="en-US" b="1" i="1" dirty="0"/>
              <a:t>he that shall be on the housetop, and his goods in the house, let him not go down to take them away: and let him that is in the field likewise not return back. Remember Lot’s wife</a:t>
            </a:r>
            <a:r>
              <a:rPr lang="en-US" i="1" dirty="0"/>
              <a:t>.”</a:t>
            </a:r>
          </a:p>
          <a:p>
            <a:r>
              <a:rPr lang="en-US" dirty="0"/>
              <a:t>No value to possessions! Matthew 6:19, 33.</a:t>
            </a:r>
          </a:p>
          <a:p>
            <a:r>
              <a:rPr lang="en-US" dirty="0"/>
              <a:t>Do not return to the world! 1 John 2:15-17; James 4:4</a:t>
            </a:r>
          </a:p>
          <a:p>
            <a:pPr lvl="1">
              <a:buFont typeface="Arial" panose="020B0604020202020204" pitchFamily="34" charset="0"/>
              <a:buChar char="•"/>
            </a:pPr>
            <a:r>
              <a:rPr lang="en-US" sz="2700" dirty="0"/>
              <a:t>Genesis 9:26 – </a:t>
            </a:r>
            <a:r>
              <a:rPr lang="en-US" sz="2700" i="1" dirty="0"/>
              <a:t>Lot’s “wife looked back from behind him, and she became a pillar of salt.”</a:t>
            </a:r>
          </a:p>
          <a:p>
            <a:pPr lvl="1">
              <a:buFont typeface="Arial" panose="020B0604020202020204" pitchFamily="34" charset="0"/>
              <a:buChar char="•"/>
            </a:pPr>
            <a:r>
              <a:rPr lang="en-US" sz="2700" dirty="0"/>
              <a:t>Luke 9:62, </a:t>
            </a:r>
            <a:r>
              <a:rPr lang="en-US" sz="2700" i="1" dirty="0"/>
              <a:t>“No man, having put his hand to the plow, and looking back, is fit for the kingdom of God.”</a:t>
            </a:r>
          </a:p>
        </p:txBody>
      </p:sp>
      <p:sp>
        <p:nvSpPr>
          <p:cNvPr id="4" name="Slide Number Placeholder 3">
            <a:extLst>
              <a:ext uri="{FF2B5EF4-FFF2-40B4-BE49-F238E27FC236}">
                <a16:creationId xmlns:a16="http://schemas.microsoft.com/office/drawing/2014/main" id="{2FC0B0AB-02CD-43D7-B1D3-83EF8B640CF2}"/>
              </a:ext>
            </a:extLst>
          </p:cNvPr>
          <p:cNvSpPr>
            <a:spLocks noGrp="1"/>
          </p:cNvSpPr>
          <p:nvPr>
            <p:ph type="sldNum" sz="quarter" idx="12"/>
          </p:nvPr>
        </p:nvSpPr>
        <p:spPr/>
        <p:txBody>
          <a:bodyPr/>
          <a:lstStyle/>
          <a:p>
            <a:pPr algn="ctr" defTabSz="457200">
              <a:defRPr/>
            </a:pPr>
            <a:fld id="{5951F227-E1D8-443B-A186-C40DF9C0D22F}" type="slidenum">
              <a:rPr lang="en-US" sz="2801">
                <a:solidFill>
                  <a:prstClr val="white">
                    <a:tint val="75000"/>
                  </a:prstClr>
                </a:solidFill>
                <a:latin typeface="Century Gothic" panose="020B0502020202020204"/>
              </a:rPr>
              <a:pPr algn="ctr" defTabSz="457200">
                <a:defRPr/>
              </a:pPr>
              <a:t>15</a:t>
            </a:fld>
            <a:endParaRPr lang="en-US" sz="2801">
              <a:solidFill>
                <a:prstClr val="white">
                  <a:tint val="75000"/>
                </a:prstClr>
              </a:solidFill>
              <a:latin typeface="Century Gothic" panose="020B0502020202020204"/>
            </a:endParaRPr>
          </a:p>
        </p:txBody>
      </p:sp>
    </p:spTree>
    <p:extLst>
      <p:ext uri="{BB962C8B-B14F-4D97-AF65-F5344CB8AC3E}">
        <p14:creationId xmlns:p14="http://schemas.microsoft.com/office/powerpoint/2010/main" val="4564297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D4D0-8BE1-46B7-981B-A5BDDB8BD0B2}"/>
              </a:ext>
            </a:extLst>
          </p:cNvPr>
          <p:cNvSpPr>
            <a:spLocks noGrp="1"/>
          </p:cNvSpPr>
          <p:nvPr>
            <p:ph type="title"/>
          </p:nvPr>
        </p:nvSpPr>
        <p:spPr>
          <a:xfrm>
            <a:off x="484710" y="167481"/>
            <a:ext cx="7055380" cy="1311128"/>
          </a:xfrm>
        </p:spPr>
        <p:txBody>
          <a:bodyPr>
            <a:spAutoFit/>
          </a:bodyPr>
          <a:lstStyle/>
          <a:p>
            <a:r>
              <a:rPr lang="en-US" dirty="0"/>
              <a:t>Concerning the Kingdom</a:t>
            </a:r>
            <a:br>
              <a:rPr lang="en-US" dirty="0"/>
            </a:br>
            <a:r>
              <a:rPr lang="en-US" dirty="0"/>
              <a:t>Luke 17:20-37</a:t>
            </a:r>
          </a:p>
        </p:txBody>
      </p:sp>
      <p:sp>
        <p:nvSpPr>
          <p:cNvPr id="3" name="Content Placeholder 2">
            <a:extLst>
              <a:ext uri="{FF2B5EF4-FFF2-40B4-BE49-F238E27FC236}">
                <a16:creationId xmlns:a16="http://schemas.microsoft.com/office/drawing/2014/main" id="{7B1FBFD7-D6E4-41E8-9358-FD8E69451BD9}"/>
              </a:ext>
            </a:extLst>
          </p:cNvPr>
          <p:cNvSpPr>
            <a:spLocks noGrp="1"/>
          </p:cNvSpPr>
          <p:nvPr>
            <p:ph idx="1"/>
          </p:nvPr>
        </p:nvSpPr>
        <p:spPr>
          <a:xfrm>
            <a:off x="190499" y="1784561"/>
            <a:ext cx="8763001" cy="3486083"/>
          </a:xfrm>
        </p:spPr>
        <p:txBody>
          <a:bodyPr>
            <a:spAutoFit/>
          </a:bodyPr>
          <a:lstStyle/>
          <a:p>
            <a:pPr marL="0" indent="0">
              <a:buNone/>
            </a:pPr>
            <a:r>
              <a:rPr lang="en-US" sz="3200" b="1" dirty="0">
                <a:effectLst>
                  <a:outerShdw blurRad="38100" dist="38100" dir="2700000" algn="tl">
                    <a:srgbClr val="000000">
                      <a:alpha val="43137"/>
                    </a:srgbClr>
                  </a:outerShdw>
                </a:effectLst>
              </a:rPr>
              <a:t>What would the fall of Jerusalem be like?</a:t>
            </a:r>
          </a:p>
          <a:p>
            <a:pPr marL="0" indent="0">
              <a:buNone/>
            </a:pPr>
            <a:r>
              <a:rPr lang="en-US" b="1" dirty="0"/>
              <a:t>Luke 17:33</a:t>
            </a:r>
            <a:r>
              <a:rPr lang="en-US" dirty="0"/>
              <a:t>, </a:t>
            </a:r>
            <a:r>
              <a:rPr lang="en-US" i="1" dirty="0"/>
              <a:t>“</a:t>
            </a:r>
            <a:r>
              <a:rPr lang="en-US" b="1" i="1" dirty="0"/>
              <a:t>Whosoever shall seek to gain his life shall lose it: but whosoever shall lose (his life) shall preserve it</a:t>
            </a:r>
            <a:r>
              <a:rPr lang="en-US" i="1" dirty="0"/>
              <a:t>.”</a:t>
            </a:r>
          </a:p>
          <a:p>
            <a:r>
              <a:rPr lang="en-US" sz="3200" dirty="0"/>
              <a:t>Apply to Lot’s wife.</a:t>
            </a:r>
          </a:p>
          <a:p>
            <a:r>
              <a:rPr lang="en-US" sz="3200" dirty="0"/>
              <a:t>Apply to the audience of Jesus.</a:t>
            </a:r>
          </a:p>
          <a:p>
            <a:pPr lvl="1"/>
            <a:r>
              <a:rPr lang="en-US" sz="2800" dirty="0"/>
              <a:t>Matthew 10:34-39</a:t>
            </a:r>
          </a:p>
          <a:p>
            <a:pPr lvl="1"/>
            <a:r>
              <a:rPr lang="en-US" sz="2800" dirty="0"/>
              <a:t>Luke 9:23-25; Matthew 16:25; John 12:25</a:t>
            </a:r>
          </a:p>
        </p:txBody>
      </p:sp>
      <p:sp>
        <p:nvSpPr>
          <p:cNvPr id="4" name="Slide Number Placeholder 3">
            <a:extLst>
              <a:ext uri="{FF2B5EF4-FFF2-40B4-BE49-F238E27FC236}">
                <a16:creationId xmlns:a16="http://schemas.microsoft.com/office/drawing/2014/main" id="{2FC0B0AB-02CD-43D7-B1D3-83EF8B640CF2}"/>
              </a:ext>
            </a:extLst>
          </p:cNvPr>
          <p:cNvSpPr>
            <a:spLocks noGrp="1"/>
          </p:cNvSpPr>
          <p:nvPr>
            <p:ph type="sldNum" sz="quarter" idx="12"/>
          </p:nvPr>
        </p:nvSpPr>
        <p:spPr/>
        <p:txBody>
          <a:bodyPr/>
          <a:lstStyle/>
          <a:p>
            <a:pPr algn="ctr" defTabSz="457200">
              <a:defRPr/>
            </a:pPr>
            <a:fld id="{5951F227-E1D8-443B-A186-C40DF9C0D22F}" type="slidenum">
              <a:rPr lang="en-US" sz="2801">
                <a:solidFill>
                  <a:prstClr val="white">
                    <a:tint val="75000"/>
                  </a:prstClr>
                </a:solidFill>
                <a:latin typeface="Century Gothic" panose="020B0502020202020204"/>
              </a:rPr>
              <a:pPr algn="ctr" defTabSz="457200">
                <a:defRPr/>
              </a:pPr>
              <a:t>16</a:t>
            </a:fld>
            <a:endParaRPr lang="en-US" sz="2801">
              <a:solidFill>
                <a:prstClr val="white">
                  <a:tint val="75000"/>
                </a:prstClr>
              </a:solidFill>
              <a:latin typeface="Century Gothic" panose="020B0502020202020204"/>
            </a:endParaRPr>
          </a:p>
        </p:txBody>
      </p:sp>
    </p:spTree>
    <p:extLst>
      <p:ext uri="{BB962C8B-B14F-4D97-AF65-F5344CB8AC3E}">
        <p14:creationId xmlns:p14="http://schemas.microsoft.com/office/powerpoint/2010/main" val="1796470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D4D0-8BE1-46B7-981B-A5BDDB8BD0B2}"/>
              </a:ext>
            </a:extLst>
          </p:cNvPr>
          <p:cNvSpPr>
            <a:spLocks noGrp="1"/>
          </p:cNvSpPr>
          <p:nvPr>
            <p:ph type="title"/>
          </p:nvPr>
        </p:nvSpPr>
        <p:spPr>
          <a:xfrm>
            <a:off x="484710" y="167481"/>
            <a:ext cx="7055380" cy="1311128"/>
          </a:xfrm>
        </p:spPr>
        <p:txBody>
          <a:bodyPr>
            <a:spAutoFit/>
          </a:bodyPr>
          <a:lstStyle/>
          <a:p>
            <a:r>
              <a:rPr lang="en-US" dirty="0"/>
              <a:t>Concerning the Kingdom</a:t>
            </a:r>
            <a:br>
              <a:rPr lang="en-US" dirty="0"/>
            </a:br>
            <a:r>
              <a:rPr lang="en-US" dirty="0"/>
              <a:t>Luke 17:20-37</a:t>
            </a:r>
          </a:p>
        </p:txBody>
      </p:sp>
      <p:sp>
        <p:nvSpPr>
          <p:cNvPr id="3" name="Content Placeholder 2">
            <a:extLst>
              <a:ext uri="{FF2B5EF4-FFF2-40B4-BE49-F238E27FC236}">
                <a16:creationId xmlns:a16="http://schemas.microsoft.com/office/drawing/2014/main" id="{7B1FBFD7-D6E4-41E8-9358-FD8E69451BD9}"/>
              </a:ext>
            </a:extLst>
          </p:cNvPr>
          <p:cNvSpPr>
            <a:spLocks noGrp="1"/>
          </p:cNvSpPr>
          <p:nvPr>
            <p:ph idx="1"/>
          </p:nvPr>
        </p:nvSpPr>
        <p:spPr>
          <a:xfrm>
            <a:off x="190501" y="1649631"/>
            <a:ext cx="8763001" cy="5130635"/>
          </a:xfrm>
        </p:spPr>
        <p:txBody>
          <a:bodyPr>
            <a:spAutoFit/>
          </a:bodyPr>
          <a:lstStyle/>
          <a:p>
            <a:pPr marL="0" indent="0">
              <a:buNone/>
            </a:pPr>
            <a:r>
              <a:rPr lang="en-US" b="1" dirty="0">
                <a:effectLst>
                  <a:outerShdw blurRad="38100" dist="38100" dir="2700000" algn="tl">
                    <a:srgbClr val="000000">
                      <a:alpha val="43137"/>
                    </a:srgbClr>
                  </a:outerShdw>
                </a:effectLst>
              </a:rPr>
              <a:t>What would the fall of Jerusalem be like?</a:t>
            </a:r>
          </a:p>
          <a:p>
            <a:r>
              <a:rPr lang="en-US" b="1" dirty="0"/>
              <a:t>Luke 17:34-36</a:t>
            </a:r>
            <a:r>
              <a:rPr lang="en-US" dirty="0"/>
              <a:t>, </a:t>
            </a:r>
            <a:r>
              <a:rPr lang="en-US" i="1" dirty="0"/>
              <a:t>“</a:t>
            </a:r>
            <a:r>
              <a:rPr lang="en-US" b="1" i="1" dirty="0"/>
              <a:t>I say unto you, in that night there shall be </a:t>
            </a:r>
            <a:r>
              <a:rPr lang="en-US" b="1" i="1" u="sng" dirty="0"/>
              <a:t>two men on one bed</a:t>
            </a:r>
            <a:r>
              <a:rPr lang="en-US" b="1" i="1" dirty="0"/>
              <a:t>; the one shall be taken, and the other shall be left. There shall be </a:t>
            </a:r>
            <a:r>
              <a:rPr lang="en-US" b="1" i="1" u="sng" dirty="0"/>
              <a:t>two women grinding together</a:t>
            </a:r>
            <a:r>
              <a:rPr lang="en-US" b="1" i="1" dirty="0"/>
              <a:t>; the one shall be taken, and the other shall be left</a:t>
            </a:r>
            <a:r>
              <a:rPr lang="en-US" i="1" dirty="0"/>
              <a:t>. (</a:t>
            </a:r>
            <a:r>
              <a:rPr lang="en-US" b="1" i="1" dirty="0"/>
              <a:t>There shall be </a:t>
            </a:r>
            <a:r>
              <a:rPr lang="en-US" b="1" i="1" u="sng" dirty="0"/>
              <a:t>two men in the field</a:t>
            </a:r>
            <a:r>
              <a:rPr lang="en-US" b="1" i="1" dirty="0"/>
              <a:t>; the one shall be taken, and the other shall be left</a:t>
            </a:r>
            <a:r>
              <a:rPr lang="en-US" i="1" dirty="0"/>
              <a:t>.)”</a:t>
            </a:r>
          </a:p>
          <a:p>
            <a:r>
              <a:rPr lang="en-US" dirty="0"/>
              <a:t>One is preserved having been taken in safety from the ruin and destruction of judgment into the care of the Lord.</a:t>
            </a:r>
          </a:p>
          <a:p>
            <a:r>
              <a:rPr lang="en-US" dirty="0"/>
              <a:t>One is left to remain in the trials and suffering of destruction.</a:t>
            </a:r>
          </a:p>
        </p:txBody>
      </p:sp>
      <p:sp>
        <p:nvSpPr>
          <p:cNvPr id="4" name="Slide Number Placeholder 3">
            <a:extLst>
              <a:ext uri="{FF2B5EF4-FFF2-40B4-BE49-F238E27FC236}">
                <a16:creationId xmlns:a16="http://schemas.microsoft.com/office/drawing/2014/main" id="{2FC0B0AB-02CD-43D7-B1D3-83EF8B640CF2}"/>
              </a:ext>
            </a:extLst>
          </p:cNvPr>
          <p:cNvSpPr>
            <a:spLocks noGrp="1"/>
          </p:cNvSpPr>
          <p:nvPr>
            <p:ph type="sldNum" sz="quarter" idx="12"/>
          </p:nvPr>
        </p:nvSpPr>
        <p:spPr/>
        <p:txBody>
          <a:bodyPr/>
          <a:lstStyle/>
          <a:p>
            <a:pPr algn="ctr" defTabSz="457200">
              <a:defRPr/>
            </a:pPr>
            <a:fld id="{5951F227-E1D8-443B-A186-C40DF9C0D22F}" type="slidenum">
              <a:rPr lang="en-US" sz="2801">
                <a:solidFill>
                  <a:prstClr val="white">
                    <a:tint val="75000"/>
                  </a:prstClr>
                </a:solidFill>
                <a:latin typeface="Century Gothic" panose="020B0502020202020204"/>
              </a:rPr>
              <a:pPr algn="ctr" defTabSz="457200">
                <a:defRPr/>
              </a:pPr>
              <a:t>17</a:t>
            </a:fld>
            <a:endParaRPr lang="en-US" sz="2801">
              <a:solidFill>
                <a:prstClr val="white">
                  <a:tint val="75000"/>
                </a:prstClr>
              </a:solidFill>
              <a:latin typeface="Century Gothic" panose="020B0502020202020204"/>
            </a:endParaRPr>
          </a:p>
        </p:txBody>
      </p:sp>
    </p:spTree>
    <p:extLst>
      <p:ext uri="{BB962C8B-B14F-4D97-AF65-F5344CB8AC3E}">
        <p14:creationId xmlns:p14="http://schemas.microsoft.com/office/powerpoint/2010/main" val="1785893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D4D0-8BE1-46B7-981B-A5BDDB8BD0B2}"/>
              </a:ext>
            </a:extLst>
          </p:cNvPr>
          <p:cNvSpPr>
            <a:spLocks noGrp="1"/>
          </p:cNvSpPr>
          <p:nvPr>
            <p:ph type="title"/>
          </p:nvPr>
        </p:nvSpPr>
        <p:spPr>
          <a:xfrm>
            <a:off x="446610" y="249769"/>
            <a:ext cx="7055380" cy="1311128"/>
          </a:xfrm>
        </p:spPr>
        <p:txBody>
          <a:bodyPr>
            <a:spAutoFit/>
          </a:bodyPr>
          <a:lstStyle/>
          <a:p>
            <a:r>
              <a:rPr lang="en-US" dirty="0"/>
              <a:t>Concerning the Kingdom</a:t>
            </a:r>
            <a:br>
              <a:rPr lang="en-US" dirty="0"/>
            </a:br>
            <a:r>
              <a:rPr lang="en-US" dirty="0"/>
              <a:t>Luke 17:20-37</a:t>
            </a:r>
          </a:p>
        </p:txBody>
      </p:sp>
      <p:sp>
        <p:nvSpPr>
          <p:cNvPr id="3" name="Content Placeholder 2">
            <a:extLst>
              <a:ext uri="{FF2B5EF4-FFF2-40B4-BE49-F238E27FC236}">
                <a16:creationId xmlns:a16="http://schemas.microsoft.com/office/drawing/2014/main" id="{7B1FBFD7-D6E4-41E8-9358-FD8E69451BD9}"/>
              </a:ext>
            </a:extLst>
          </p:cNvPr>
          <p:cNvSpPr>
            <a:spLocks noGrp="1"/>
          </p:cNvSpPr>
          <p:nvPr>
            <p:ph idx="1"/>
          </p:nvPr>
        </p:nvSpPr>
        <p:spPr>
          <a:xfrm>
            <a:off x="210939" y="1724027"/>
            <a:ext cx="8763001" cy="3690241"/>
          </a:xfrm>
        </p:spPr>
        <p:txBody>
          <a:bodyPr>
            <a:spAutoFit/>
          </a:bodyPr>
          <a:lstStyle/>
          <a:p>
            <a:pPr marL="0" indent="0">
              <a:buNone/>
            </a:pPr>
            <a:r>
              <a:rPr lang="en-US" dirty="0"/>
              <a:t>Luke 17:25, </a:t>
            </a:r>
            <a:r>
              <a:rPr lang="en-US" i="1" dirty="0"/>
              <a:t>“But first must </a:t>
            </a:r>
            <a:r>
              <a:rPr lang="en-US" sz="3200" b="1" i="1" dirty="0">
                <a:effectLst>
                  <a:outerShdw blurRad="38100" dist="38100" dir="2700000" algn="tl">
                    <a:srgbClr val="000000">
                      <a:alpha val="43137"/>
                    </a:srgbClr>
                  </a:outerShdw>
                </a:effectLst>
              </a:rPr>
              <a:t>he suffer many things and be rejected </a:t>
            </a:r>
            <a:r>
              <a:rPr lang="en-US" i="1" dirty="0"/>
              <a:t>of this generation</a:t>
            </a:r>
            <a:r>
              <a:rPr lang="en-US" sz="3200" i="1" dirty="0"/>
              <a:t>.”</a:t>
            </a:r>
          </a:p>
          <a:p>
            <a:pPr marL="0" indent="0">
              <a:buNone/>
            </a:pPr>
            <a:r>
              <a:rPr lang="en-US" b="1" i="1" dirty="0">
                <a:effectLst>
                  <a:outerShdw blurRad="38100" dist="38100" dir="2700000" algn="tl">
                    <a:srgbClr val="000000">
                      <a:alpha val="43137"/>
                    </a:srgbClr>
                  </a:outerShdw>
                </a:effectLst>
              </a:rPr>
              <a:t>Jesus had told them these things:</a:t>
            </a:r>
          </a:p>
          <a:p>
            <a:pPr marL="0" indent="0">
              <a:buNone/>
            </a:pPr>
            <a:r>
              <a:rPr lang="en-US" dirty="0"/>
              <a:t>Luke 9:22, </a:t>
            </a:r>
            <a:r>
              <a:rPr lang="en-US" i="1" dirty="0"/>
              <a:t>“The Son of man must suffer many things, and be rejected of the elders and chief priests and scribes, and be killed, and the third day raise up.”</a:t>
            </a:r>
          </a:p>
          <a:p>
            <a:pPr marL="0" indent="0">
              <a:buNone/>
            </a:pPr>
            <a:r>
              <a:rPr lang="en-US" dirty="0"/>
              <a:t>Luke 9:44, </a:t>
            </a:r>
            <a:r>
              <a:rPr lang="en-US" i="1" dirty="0"/>
              <a:t>“Let these words sink into your ears: for the Son of man shall be delivered up into the hands of men.”</a:t>
            </a:r>
          </a:p>
        </p:txBody>
      </p:sp>
      <p:sp>
        <p:nvSpPr>
          <p:cNvPr id="4" name="Slide Number Placeholder 3">
            <a:extLst>
              <a:ext uri="{FF2B5EF4-FFF2-40B4-BE49-F238E27FC236}">
                <a16:creationId xmlns:a16="http://schemas.microsoft.com/office/drawing/2014/main" id="{2FC0B0AB-02CD-43D7-B1D3-83EF8B640CF2}"/>
              </a:ext>
            </a:extLst>
          </p:cNvPr>
          <p:cNvSpPr>
            <a:spLocks noGrp="1"/>
          </p:cNvSpPr>
          <p:nvPr>
            <p:ph type="sldNum" sz="quarter" idx="12"/>
          </p:nvPr>
        </p:nvSpPr>
        <p:spPr/>
        <p:txBody>
          <a:bodyPr/>
          <a:lstStyle/>
          <a:p>
            <a:pPr algn="ctr" defTabSz="457200">
              <a:defRPr/>
            </a:pPr>
            <a:fld id="{5951F227-E1D8-443B-A186-C40DF9C0D22F}" type="slidenum">
              <a:rPr lang="en-US" sz="2801">
                <a:solidFill>
                  <a:prstClr val="white">
                    <a:tint val="75000"/>
                  </a:prstClr>
                </a:solidFill>
                <a:latin typeface="Century Gothic" panose="020B0502020202020204"/>
              </a:rPr>
              <a:pPr algn="ctr" defTabSz="457200">
                <a:defRPr/>
              </a:pPr>
              <a:t>2</a:t>
            </a:fld>
            <a:endParaRPr lang="en-US" sz="2801">
              <a:solidFill>
                <a:prstClr val="white">
                  <a:tint val="75000"/>
                </a:prstClr>
              </a:solidFill>
              <a:latin typeface="Century Gothic" panose="020B0502020202020204"/>
            </a:endParaRPr>
          </a:p>
        </p:txBody>
      </p:sp>
    </p:spTree>
    <p:extLst>
      <p:ext uri="{BB962C8B-B14F-4D97-AF65-F5344CB8AC3E}">
        <p14:creationId xmlns:p14="http://schemas.microsoft.com/office/powerpoint/2010/main" val="1762674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D4D0-8BE1-46B7-981B-A5BDDB8BD0B2}"/>
              </a:ext>
            </a:extLst>
          </p:cNvPr>
          <p:cNvSpPr>
            <a:spLocks noGrp="1"/>
          </p:cNvSpPr>
          <p:nvPr>
            <p:ph type="title"/>
          </p:nvPr>
        </p:nvSpPr>
        <p:spPr>
          <a:xfrm>
            <a:off x="446610" y="249769"/>
            <a:ext cx="6988372" cy="1311128"/>
          </a:xfrm>
        </p:spPr>
        <p:txBody>
          <a:bodyPr wrap="square">
            <a:spAutoFit/>
          </a:bodyPr>
          <a:lstStyle/>
          <a:p>
            <a:r>
              <a:rPr lang="en-US" dirty="0"/>
              <a:t>Concerning the Kingdom</a:t>
            </a:r>
            <a:br>
              <a:rPr lang="en-US" dirty="0"/>
            </a:br>
            <a:r>
              <a:rPr lang="en-US" dirty="0"/>
              <a:t>Luke 17:20-37</a:t>
            </a:r>
          </a:p>
        </p:txBody>
      </p:sp>
      <p:sp>
        <p:nvSpPr>
          <p:cNvPr id="3" name="Content Placeholder 2">
            <a:extLst>
              <a:ext uri="{FF2B5EF4-FFF2-40B4-BE49-F238E27FC236}">
                <a16:creationId xmlns:a16="http://schemas.microsoft.com/office/drawing/2014/main" id="{7B1FBFD7-D6E4-41E8-9358-FD8E69451BD9}"/>
              </a:ext>
            </a:extLst>
          </p:cNvPr>
          <p:cNvSpPr>
            <a:spLocks noGrp="1"/>
          </p:cNvSpPr>
          <p:nvPr>
            <p:ph idx="1"/>
          </p:nvPr>
        </p:nvSpPr>
        <p:spPr>
          <a:xfrm>
            <a:off x="173232" y="1724027"/>
            <a:ext cx="8848220" cy="3229602"/>
          </a:xfrm>
        </p:spPr>
        <p:txBody>
          <a:bodyPr wrap="square">
            <a:spAutoFit/>
          </a:bodyPr>
          <a:lstStyle/>
          <a:p>
            <a:pPr marL="0" indent="0">
              <a:buNone/>
            </a:pPr>
            <a:r>
              <a:rPr lang="en-US" dirty="0"/>
              <a:t>Luke 17:25, </a:t>
            </a:r>
            <a:r>
              <a:rPr lang="en-US" i="1" dirty="0"/>
              <a:t>“But first must </a:t>
            </a:r>
            <a:r>
              <a:rPr lang="en-US" sz="3200" b="1" i="1" dirty="0">
                <a:effectLst>
                  <a:outerShdw blurRad="38100" dist="38100" dir="2700000" algn="tl">
                    <a:srgbClr val="000000">
                      <a:alpha val="43137"/>
                    </a:srgbClr>
                  </a:outerShdw>
                </a:effectLst>
              </a:rPr>
              <a:t>he suffer many things and be rejected </a:t>
            </a:r>
            <a:r>
              <a:rPr lang="en-US" i="1" dirty="0"/>
              <a:t>of this generation</a:t>
            </a:r>
            <a:r>
              <a:rPr lang="en-US" sz="3200" i="1" dirty="0"/>
              <a:t>.”</a:t>
            </a:r>
            <a:endParaRPr lang="en-US" sz="3200" dirty="0"/>
          </a:p>
          <a:p>
            <a:pPr marL="0" indent="0">
              <a:buNone/>
            </a:pPr>
            <a:endParaRPr lang="en-US" sz="3200" dirty="0"/>
          </a:p>
          <a:p>
            <a:pPr marL="0" indent="0">
              <a:buNone/>
            </a:pPr>
            <a:r>
              <a:rPr lang="en-US" b="1" dirty="0">
                <a:effectLst>
                  <a:outerShdw blurRad="38100" dist="38100" dir="2700000" algn="tl">
                    <a:srgbClr val="000000">
                      <a:alpha val="43137"/>
                    </a:srgbClr>
                  </a:outerShdw>
                </a:effectLst>
              </a:rPr>
              <a:t>This is what they did. </a:t>
            </a:r>
            <a:r>
              <a:rPr lang="en-US" dirty="0"/>
              <a:t>They rejected the Son of God who had been sent to save their souls (READ … Luke 23:18-21; John 1:10-11; 19:15; Acts 3:13-15; 7:51-52; 13:46; 28:25-28).</a:t>
            </a:r>
          </a:p>
        </p:txBody>
      </p:sp>
      <p:sp>
        <p:nvSpPr>
          <p:cNvPr id="4" name="Slide Number Placeholder 3">
            <a:extLst>
              <a:ext uri="{FF2B5EF4-FFF2-40B4-BE49-F238E27FC236}">
                <a16:creationId xmlns:a16="http://schemas.microsoft.com/office/drawing/2014/main" id="{2FC0B0AB-02CD-43D7-B1D3-83EF8B640CF2}"/>
              </a:ext>
            </a:extLst>
          </p:cNvPr>
          <p:cNvSpPr>
            <a:spLocks noGrp="1"/>
          </p:cNvSpPr>
          <p:nvPr>
            <p:ph type="sldNum" sz="quarter" idx="12"/>
          </p:nvPr>
        </p:nvSpPr>
        <p:spPr/>
        <p:txBody>
          <a:bodyPr/>
          <a:lstStyle/>
          <a:p>
            <a:pPr algn="ctr" defTabSz="457200">
              <a:defRPr/>
            </a:pPr>
            <a:fld id="{5951F227-E1D8-443B-A186-C40DF9C0D22F}" type="slidenum">
              <a:rPr lang="en-US" sz="2801">
                <a:solidFill>
                  <a:prstClr val="white">
                    <a:tint val="75000"/>
                  </a:prstClr>
                </a:solidFill>
                <a:latin typeface="Century Gothic" panose="020B0502020202020204"/>
              </a:rPr>
              <a:pPr algn="ctr" defTabSz="457200">
                <a:defRPr/>
              </a:pPr>
              <a:t>3</a:t>
            </a:fld>
            <a:endParaRPr lang="en-US" sz="2801">
              <a:solidFill>
                <a:prstClr val="white">
                  <a:tint val="75000"/>
                </a:prstClr>
              </a:solidFill>
              <a:latin typeface="Century Gothic" panose="020B0502020202020204"/>
            </a:endParaRPr>
          </a:p>
        </p:txBody>
      </p:sp>
    </p:spTree>
    <p:extLst>
      <p:ext uri="{BB962C8B-B14F-4D97-AF65-F5344CB8AC3E}">
        <p14:creationId xmlns:p14="http://schemas.microsoft.com/office/powerpoint/2010/main" val="2044358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D4D0-8BE1-46B7-981B-A5BDDB8BD0B2}"/>
              </a:ext>
            </a:extLst>
          </p:cNvPr>
          <p:cNvSpPr>
            <a:spLocks noGrp="1"/>
          </p:cNvSpPr>
          <p:nvPr>
            <p:ph type="title"/>
          </p:nvPr>
        </p:nvSpPr>
        <p:spPr>
          <a:xfrm>
            <a:off x="446610" y="249769"/>
            <a:ext cx="7055380" cy="1311128"/>
          </a:xfrm>
        </p:spPr>
        <p:txBody>
          <a:bodyPr>
            <a:spAutoFit/>
          </a:bodyPr>
          <a:lstStyle/>
          <a:p>
            <a:r>
              <a:rPr lang="en-US" dirty="0"/>
              <a:t>Concerning the Kingdom</a:t>
            </a:r>
            <a:br>
              <a:rPr lang="en-US" dirty="0"/>
            </a:br>
            <a:r>
              <a:rPr lang="en-US" dirty="0"/>
              <a:t>Luke 17:20-37</a:t>
            </a:r>
          </a:p>
        </p:txBody>
      </p:sp>
      <p:sp>
        <p:nvSpPr>
          <p:cNvPr id="3" name="Content Placeholder 2">
            <a:extLst>
              <a:ext uri="{FF2B5EF4-FFF2-40B4-BE49-F238E27FC236}">
                <a16:creationId xmlns:a16="http://schemas.microsoft.com/office/drawing/2014/main" id="{7B1FBFD7-D6E4-41E8-9358-FD8E69451BD9}"/>
              </a:ext>
            </a:extLst>
          </p:cNvPr>
          <p:cNvSpPr>
            <a:spLocks noGrp="1"/>
          </p:cNvSpPr>
          <p:nvPr>
            <p:ph idx="1"/>
          </p:nvPr>
        </p:nvSpPr>
        <p:spPr>
          <a:xfrm>
            <a:off x="210939" y="1724027"/>
            <a:ext cx="8763001" cy="3634841"/>
          </a:xfrm>
        </p:spPr>
        <p:txBody>
          <a:bodyPr>
            <a:spAutoFit/>
          </a:bodyPr>
          <a:lstStyle/>
          <a:p>
            <a:pPr marL="0" indent="0">
              <a:buNone/>
            </a:pPr>
            <a:r>
              <a:rPr lang="en-US" dirty="0"/>
              <a:t>Luke 17:25, </a:t>
            </a:r>
            <a:r>
              <a:rPr lang="en-US" i="1" dirty="0"/>
              <a:t>“But first must he suffer many things and be rejected of </a:t>
            </a:r>
            <a:r>
              <a:rPr lang="en-US" sz="3200" b="1" i="1" dirty="0">
                <a:effectLst>
                  <a:outerShdw blurRad="38100" dist="38100" dir="2700000" algn="tl">
                    <a:srgbClr val="000000">
                      <a:alpha val="43137"/>
                    </a:srgbClr>
                  </a:outerShdw>
                </a:effectLst>
              </a:rPr>
              <a:t>this generation</a:t>
            </a:r>
            <a:r>
              <a:rPr lang="en-US" sz="3200" i="1" dirty="0"/>
              <a:t>.”</a:t>
            </a:r>
            <a:endParaRPr lang="en-US" i="1" dirty="0"/>
          </a:p>
          <a:p>
            <a:pPr marL="0" indent="0">
              <a:buNone/>
            </a:pPr>
            <a:endParaRPr lang="en-US" dirty="0"/>
          </a:p>
          <a:p>
            <a:r>
              <a:rPr lang="en-US" dirty="0"/>
              <a:t>Luke 7:30-34 – </a:t>
            </a:r>
            <a:r>
              <a:rPr lang="en-US" b="1" dirty="0">
                <a:effectLst>
                  <a:outerShdw blurRad="38100" dist="38100" dir="2700000" algn="tl">
                    <a:srgbClr val="000000">
                      <a:alpha val="43137"/>
                    </a:srgbClr>
                  </a:outerShdw>
                </a:effectLst>
              </a:rPr>
              <a:t>This was an evil generation. </a:t>
            </a:r>
            <a:r>
              <a:rPr lang="en-US" dirty="0"/>
              <a:t>The Pharisees, lawyers, etc.</a:t>
            </a:r>
            <a:endParaRPr lang="en-US" b="1" dirty="0">
              <a:effectLst>
                <a:outerShdw blurRad="38100" dist="38100" dir="2700000" algn="tl">
                  <a:srgbClr val="000000">
                    <a:alpha val="43137"/>
                  </a:srgbClr>
                </a:outerShdw>
              </a:effectLst>
            </a:endParaRPr>
          </a:p>
          <a:p>
            <a:r>
              <a:rPr lang="en-US" dirty="0"/>
              <a:t>The elders, chief priests, and scribes also identified in Luke 9:22 were the officials and leaders of </a:t>
            </a:r>
            <a:r>
              <a:rPr lang="en-US" b="1" dirty="0">
                <a:effectLst>
                  <a:outerShdw blurRad="38100" dist="38100" dir="2700000" algn="tl">
                    <a:srgbClr val="000000">
                      <a:alpha val="43137"/>
                    </a:srgbClr>
                  </a:outerShdw>
                </a:effectLst>
              </a:rPr>
              <a:t>this generation</a:t>
            </a:r>
            <a:r>
              <a:rPr lang="en-US" dirty="0"/>
              <a:t>. NOTE: Luke 11:29-32; 50-51</a:t>
            </a:r>
          </a:p>
        </p:txBody>
      </p:sp>
      <p:sp>
        <p:nvSpPr>
          <p:cNvPr id="4" name="Slide Number Placeholder 3">
            <a:extLst>
              <a:ext uri="{FF2B5EF4-FFF2-40B4-BE49-F238E27FC236}">
                <a16:creationId xmlns:a16="http://schemas.microsoft.com/office/drawing/2014/main" id="{2FC0B0AB-02CD-43D7-B1D3-83EF8B640CF2}"/>
              </a:ext>
            </a:extLst>
          </p:cNvPr>
          <p:cNvSpPr>
            <a:spLocks noGrp="1"/>
          </p:cNvSpPr>
          <p:nvPr>
            <p:ph type="sldNum" sz="quarter" idx="12"/>
          </p:nvPr>
        </p:nvSpPr>
        <p:spPr/>
        <p:txBody>
          <a:bodyPr/>
          <a:lstStyle/>
          <a:p>
            <a:pPr algn="ctr" defTabSz="457200">
              <a:defRPr/>
            </a:pPr>
            <a:fld id="{5951F227-E1D8-443B-A186-C40DF9C0D22F}" type="slidenum">
              <a:rPr lang="en-US" sz="2801">
                <a:solidFill>
                  <a:prstClr val="white">
                    <a:tint val="75000"/>
                  </a:prstClr>
                </a:solidFill>
                <a:latin typeface="Century Gothic" panose="020B0502020202020204"/>
              </a:rPr>
              <a:pPr algn="ctr" defTabSz="457200">
                <a:defRPr/>
              </a:pPr>
              <a:t>4</a:t>
            </a:fld>
            <a:endParaRPr lang="en-US" sz="2801">
              <a:solidFill>
                <a:prstClr val="white">
                  <a:tint val="75000"/>
                </a:prstClr>
              </a:solidFill>
              <a:latin typeface="Century Gothic" panose="020B0502020202020204"/>
            </a:endParaRPr>
          </a:p>
        </p:txBody>
      </p:sp>
    </p:spTree>
    <p:extLst>
      <p:ext uri="{BB962C8B-B14F-4D97-AF65-F5344CB8AC3E}">
        <p14:creationId xmlns:p14="http://schemas.microsoft.com/office/powerpoint/2010/main" val="75254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D4D0-8BE1-46B7-981B-A5BDDB8BD0B2}"/>
              </a:ext>
            </a:extLst>
          </p:cNvPr>
          <p:cNvSpPr>
            <a:spLocks noGrp="1"/>
          </p:cNvSpPr>
          <p:nvPr>
            <p:ph type="title"/>
          </p:nvPr>
        </p:nvSpPr>
        <p:spPr>
          <a:xfrm>
            <a:off x="446610" y="164926"/>
            <a:ext cx="7055380" cy="1311128"/>
          </a:xfrm>
        </p:spPr>
        <p:txBody>
          <a:bodyPr>
            <a:spAutoFit/>
          </a:bodyPr>
          <a:lstStyle/>
          <a:p>
            <a:r>
              <a:rPr lang="en-US" dirty="0"/>
              <a:t>Concerning the Kingdom</a:t>
            </a:r>
            <a:br>
              <a:rPr lang="en-US" dirty="0"/>
            </a:br>
            <a:r>
              <a:rPr lang="en-US" dirty="0"/>
              <a:t>Luke 17:20-37</a:t>
            </a:r>
          </a:p>
        </p:txBody>
      </p:sp>
      <p:sp>
        <p:nvSpPr>
          <p:cNvPr id="3" name="Content Placeholder 2">
            <a:extLst>
              <a:ext uri="{FF2B5EF4-FFF2-40B4-BE49-F238E27FC236}">
                <a16:creationId xmlns:a16="http://schemas.microsoft.com/office/drawing/2014/main" id="{7B1FBFD7-D6E4-41E8-9358-FD8E69451BD9}"/>
              </a:ext>
            </a:extLst>
          </p:cNvPr>
          <p:cNvSpPr>
            <a:spLocks noGrp="1"/>
          </p:cNvSpPr>
          <p:nvPr>
            <p:ph idx="1"/>
          </p:nvPr>
        </p:nvSpPr>
        <p:spPr>
          <a:xfrm>
            <a:off x="75414" y="1394082"/>
            <a:ext cx="8983745" cy="5442516"/>
          </a:xfrm>
        </p:spPr>
        <p:txBody>
          <a:bodyPr wrap="square">
            <a:spAutoFit/>
          </a:bodyPr>
          <a:lstStyle/>
          <a:p>
            <a:pPr marL="0" indent="0">
              <a:buNone/>
            </a:pPr>
            <a:r>
              <a:rPr lang="en-US" sz="2400" dirty="0"/>
              <a:t>Luke 17:25, </a:t>
            </a:r>
            <a:r>
              <a:rPr lang="en-US" sz="2400" i="1" dirty="0"/>
              <a:t>“But first must he suffer many things and be rejected of </a:t>
            </a:r>
            <a:r>
              <a:rPr lang="en-US" b="1" i="1" dirty="0">
                <a:effectLst>
                  <a:outerShdw blurRad="38100" dist="38100" dir="2700000" algn="tl">
                    <a:srgbClr val="000000">
                      <a:alpha val="43137"/>
                    </a:srgbClr>
                  </a:outerShdw>
                </a:effectLst>
              </a:rPr>
              <a:t>this generation</a:t>
            </a:r>
            <a:r>
              <a:rPr lang="en-US" i="1" dirty="0"/>
              <a:t>.”</a:t>
            </a:r>
            <a:endParaRPr lang="en-US" sz="2400" dirty="0"/>
          </a:p>
          <a:p>
            <a:pPr marL="0" indent="0">
              <a:buNone/>
            </a:pPr>
            <a:endParaRPr lang="en-US" sz="2400" dirty="0"/>
          </a:p>
          <a:p>
            <a:pPr marL="0" indent="0">
              <a:buNone/>
            </a:pPr>
            <a:r>
              <a:rPr lang="en-US" sz="2400" dirty="0"/>
              <a:t>NOTE: Matthew 24:34, </a:t>
            </a:r>
            <a:r>
              <a:rPr lang="en-US" sz="2400" i="1" dirty="0"/>
              <a:t>“Verily I say unto you, </a:t>
            </a:r>
            <a:r>
              <a:rPr lang="en-US" sz="2400" b="1" i="1" dirty="0">
                <a:effectLst>
                  <a:outerShdw blurRad="38100" dist="38100" dir="2700000" algn="tl">
                    <a:srgbClr val="000000">
                      <a:alpha val="43137"/>
                    </a:srgbClr>
                  </a:outerShdw>
                </a:effectLst>
              </a:rPr>
              <a:t>this generation </a:t>
            </a:r>
            <a:r>
              <a:rPr lang="en-US" sz="2400" i="1" dirty="0"/>
              <a:t>shall not pass, till all these things be fulfilled.”</a:t>
            </a:r>
          </a:p>
          <a:p>
            <a:r>
              <a:rPr lang="en-US" sz="2400" dirty="0"/>
              <a:t>Wherever the word </a:t>
            </a:r>
            <a:r>
              <a:rPr lang="en-US" sz="2400" dirty="0">
                <a:effectLst>
                  <a:outerShdw blurRad="38100" dist="38100" dir="2700000" algn="tl">
                    <a:srgbClr val="000000">
                      <a:alpha val="43137"/>
                    </a:srgbClr>
                  </a:outerShdw>
                </a:effectLst>
              </a:rPr>
              <a:t>“generation” </a:t>
            </a:r>
            <a:r>
              <a:rPr lang="en-US" sz="2400" dirty="0"/>
              <a:t>is used in Mathew, it means a contemporary race, people living at the same time, the generation then living. It is from the Greek </a:t>
            </a:r>
            <a:r>
              <a:rPr lang="en-US" sz="2400" i="1" dirty="0"/>
              <a:t>“</a:t>
            </a:r>
            <a:r>
              <a:rPr lang="en-US" sz="2400" i="1" dirty="0" err="1"/>
              <a:t>genea</a:t>
            </a:r>
            <a:r>
              <a:rPr lang="en-US" sz="2400" i="1" dirty="0"/>
              <a:t>”</a:t>
            </a:r>
            <a:r>
              <a:rPr lang="en-US" sz="2400" dirty="0"/>
              <a:t> and refers to specific time periods or ages (i.e. the time ordinarily occupied by each successive generation. Thayer)</a:t>
            </a:r>
          </a:p>
          <a:p>
            <a:r>
              <a:rPr lang="en-US" sz="2400" dirty="0"/>
              <a:t>Matthew 1:17 – Here the sense of the word is that of the average life-time of man. 30-100 years.</a:t>
            </a:r>
          </a:p>
          <a:p>
            <a:r>
              <a:rPr lang="en-US" sz="2400" dirty="0"/>
              <a:t>Matthew 11:16-19 – Jesus speaking of those living in His day who criticized John for his fasting and Jesus for His eating and drinking.</a:t>
            </a:r>
          </a:p>
        </p:txBody>
      </p:sp>
      <p:sp>
        <p:nvSpPr>
          <p:cNvPr id="4" name="Slide Number Placeholder 3">
            <a:extLst>
              <a:ext uri="{FF2B5EF4-FFF2-40B4-BE49-F238E27FC236}">
                <a16:creationId xmlns:a16="http://schemas.microsoft.com/office/drawing/2014/main" id="{2FC0B0AB-02CD-43D7-B1D3-83EF8B640CF2}"/>
              </a:ext>
            </a:extLst>
          </p:cNvPr>
          <p:cNvSpPr>
            <a:spLocks noGrp="1"/>
          </p:cNvSpPr>
          <p:nvPr>
            <p:ph type="sldNum" sz="quarter" idx="12"/>
          </p:nvPr>
        </p:nvSpPr>
        <p:spPr/>
        <p:txBody>
          <a:bodyPr/>
          <a:lstStyle/>
          <a:p>
            <a:pPr algn="ctr" defTabSz="457200">
              <a:defRPr/>
            </a:pPr>
            <a:fld id="{5951F227-E1D8-443B-A186-C40DF9C0D22F}" type="slidenum">
              <a:rPr lang="en-US" sz="2801">
                <a:solidFill>
                  <a:prstClr val="white">
                    <a:tint val="75000"/>
                  </a:prstClr>
                </a:solidFill>
                <a:latin typeface="Century Gothic" panose="020B0502020202020204"/>
              </a:rPr>
              <a:pPr algn="ctr" defTabSz="457200">
                <a:defRPr/>
              </a:pPr>
              <a:t>5</a:t>
            </a:fld>
            <a:endParaRPr lang="en-US" sz="2801">
              <a:solidFill>
                <a:prstClr val="white">
                  <a:tint val="75000"/>
                </a:prstClr>
              </a:solidFill>
              <a:latin typeface="Century Gothic" panose="020B0502020202020204"/>
            </a:endParaRPr>
          </a:p>
        </p:txBody>
      </p:sp>
    </p:spTree>
    <p:extLst>
      <p:ext uri="{BB962C8B-B14F-4D97-AF65-F5344CB8AC3E}">
        <p14:creationId xmlns:p14="http://schemas.microsoft.com/office/powerpoint/2010/main" val="2053594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D4D0-8BE1-46B7-981B-A5BDDB8BD0B2}"/>
              </a:ext>
            </a:extLst>
          </p:cNvPr>
          <p:cNvSpPr>
            <a:spLocks noGrp="1"/>
          </p:cNvSpPr>
          <p:nvPr>
            <p:ph type="title"/>
          </p:nvPr>
        </p:nvSpPr>
        <p:spPr/>
        <p:txBody>
          <a:bodyPr>
            <a:spAutoFit/>
          </a:bodyPr>
          <a:lstStyle/>
          <a:p>
            <a:r>
              <a:rPr lang="en-US" dirty="0"/>
              <a:t>Concerning the Kingdom</a:t>
            </a:r>
            <a:br>
              <a:rPr lang="en-US" dirty="0"/>
            </a:br>
            <a:r>
              <a:rPr lang="en-US" dirty="0"/>
              <a:t>Luke 17:20-37</a:t>
            </a:r>
          </a:p>
        </p:txBody>
      </p:sp>
      <p:sp>
        <p:nvSpPr>
          <p:cNvPr id="3" name="Content Placeholder 2">
            <a:extLst>
              <a:ext uri="{FF2B5EF4-FFF2-40B4-BE49-F238E27FC236}">
                <a16:creationId xmlns:a16="http://schemas.microsoft.com/office/drawing/2014/main" id="{7B1FBFD7-D6E4-41E8-9358-FD8E69451BD9}"/>
              </a:ext>
            </a:extLst>
          </p:cNvPr>
          <p:cNvSpPr>
            <a:spLocks noGrp="1"/>
          </p:cNvSpPr>
          <p:nvPr>
            <p:ph idx="1"/>
          </p:nvPr>
        </p:nvSpPr>
        <p:spPr>
          <a:xfrm>
            <a:off x="76198" y="1690691"/>
            <a:ext cx="8991604" cy="5133713"/>
          </a:xfrm>
        </p:spPr>
        <p:txBody>
          <a:bodyPr>
            <a:spAutoFit/>
          </a:bodyPr>
          <a:lstStyle/>
          <a:p>
            <a:pPr>
              <a:spcBef>
                <a:spcPts val="0"/>
              </a:spcBef>
            </a:pPr>
            <a:r>
              <a:rPr lang="en-US" dirty="0"/>
              <a:t>Matthew 12:38-45 – </a:t>
            </a:r>
            <a:r>
              <a:rPr lang="en-US" dirty="0">
                <a:effectLst>
                  <a:outerShdw blurRad="38100" dist="38100" dir="2700000" algn="tl">
                    <a:srgbClr val="000000">
                      <a:alpha val="43137"/>
                    </a:srgbClr>
                  </a:outerShdw>
                </a:effectLst>
              </a:rPr>
              <a:t>“</a:t>
            </a:r>
            <a:r>
              <a:rPr lang="en-US" b="1" dirty="0">
                <a:effectLst>
                  <a:outerShdw blurRad="38100" dist="38100" dir="2700000" algn="tl">
                    <a:srgbClr val="000000">
                      <a:alpha val="43137"/>
                    </a:srgbClr>
                  </a:outerShdw>
                </a:effectLst>
              </a:rPr>
              <a:t>Generation</a:t>
            </a:r>
            <a:r>
              <a:rPr lang="en-US" dirty="0">
                <a:effectLst>
                  <a:outerShdw blurRad="38100" dist="38100" dir="2700000" algn="tl">
                    <a:srgbClr val="000000">
                      <a:alpha val="43137"/>
                    </a:srgbClr>
                  </a:outerShdw>
                </a:effectLst>
              </a:rPr>
              <a:t>”</a:t>
            </a:r>
            <a:r>
              <a:rPr lang="en-US" b="1" dirty="0">
                <a:effectLst>
                  <a:outerShdw blurRad="38100" dist="38100" dir="2700000" algn="tl">
                    <a:srgbClr val="000000">
                      <a:alpha val="43137"/>
                    </a:srgbClr>
                  </a:outerShdw>
                </a:effectLst>
              </a:rPr>
              <a:t> </a:t>
            </a:r>
            <a:r>
              <a:rPr lang="en-US" dirty="0"/>
              <a:t>used four times. Jesus spoke of that present generation.</a:t>
            </a:r>
          </a:p>
          <a:p>
            <a:pPr>
              <a:spcBef>
                <a:spcPts val="0"/>
              </a:spcBef>
            </a:pPr>
            <a:r>
              <a:rPr lang="en-US" dirty="0"/>
              <a:t>Matthew 16:4 – Similar to earlier verses of Matthew 12.</a:t>
            </a:r>
          </a:p>
          <a:p>
            <a:pPr>
              <a:spcBef>
                <a:spcPts val="0"/>
              </a:spcBef>
            </a:pPr>
            <a:r>
              <a:rPr lang="en-US" dirty="0"/>
              <a:t>See also Matthew 17:14-18, especially verse 17.</a:t>
            </a:r>
          </a:p>
          <a:p>
            <a:pPr>
              <a:spcBef>
                <a:spcPts val="0"/>
              </a:spcBef>
            </a:pPr>
            <a:r>
              <a:rPr lang="en-US" dirty="0"/>
              <a:t>Matthew 23:36 is practically identical to Matthew 24:34, and as it stands in its context, </a:t>
            </a:r>
            <a:r>
              <a:rPr lang="en-US" u="sng" dirty="0">
                <a:effectLst>
                  <a:outerShdw blurRad="38100" dist="38100" dir="2700000" algn="tl">
                    <a:srgbClr val="000000">
                      <a:alpha val="43137"/>
                    </a:srgbClr>
                  </a:outerShdw>
                </a:effectLst>
              </a:rPr>
              <a:t>no other generation could be meant but the one living at the time of Christ</a:t>
            </a:r>
            <a:r>
              <a:rPr lang="en-US" dirty="0">
                <a:effectLst>
                  <a:outerShdw blurRad="38100" dist="38100" dir="2700000" algn="tl">
                    <a:srgbClr val="000000">
                      <a:alpha val="43137"/>
                    </a:srgbClr>
                  </a:outerShdw>
                </a:effectLst>
              </a:rPr>
              <a:t>.</a:t>
            </a:r>
          </a:p>
          <a:p>
            <a:pPr>
              <a:spcBef>
                <a:spcPts val="0"/>
              </a:spcBef>
            </a:pPr>
            <a:r>
              <a:rPr lang="en-US" dirty="0"/>
              <a:t>Thus the understanding common to all the passages in Matthew where the word “generation” appears is that of a contemporary race, people living at the same time of Christ, the generation then living. It is further emphasized by the demonstrative pronoun “this.” </a:t>
            </a:r>
            <a:r>
              <a:rPr lang="en-US" dirty="0">
                <a:effectLst>
                  <a:outerShdw blurRad="38100" dist="38100" dir="2700000" algn="tl">
                    <a:srgbClr val="000000">
                      <a:alpha val="43137"/>
                    </a:srgbClr>
                  </a:outerShdw>
                </a:effectLst>
              </a:rPr>
              <a:t>It is </a:t>
            </a:r>
            <a:r>
              <a:rPr lang="en-US" b="1" dirty="0">
                <a:effectLst>
                  <a:outerShdw blurRad="38100" dist="38100" dir="2700000" algn="tl">
                    <a:srgbClr val="000000">
                      <a:alpha val="43137"/>
                    </a:srgbClr>
                  </a:outerShdw>
                </a:effectLst>
              </a:rPr>
              <a:t>THIS generation</a:t>
            </a:r>
            <a:r>
              <a:rPr lang="en-US" dirty="0">
                <a:effectLst>
                  <a:outerShdw blurRad="38100" dist="38100" dir="2700000" algn="tl">
                    <a:srgbClr val="000000">
                      <a:alpha val="43137"/>
                    </a:srgbClr>
                  </a:outerShdw>
                </a:effectLst>
              </a:rPr>
              <a:t>, not a generation or generations in the future</a:t>
            </a:r>
            <a:r>
              <a:rPr lang="en-US" dirty="0"/>
              <a:t>.</a:t>
            </a:r>
          </a:p>
        </p:txBody>
      </p:sp>
      <p:sp>
        <p:nvSpPr>
          <p:cNvPr id="4" name="Slide Number Placeholder 3">
            <a:extLst>
              <a:ext uri="{FF2B5EF4-FFF2-40B4-BE49-F238E27FC236}">
                <a16:creationId xmlns:a16="http://schemas.microsoft.com/office/drawing/2014/main" id="{2FC0B0AB-02CD-43D7-B1D3-83EF8B640CF2}"/>
              </a:ext>
            </a:extLst>
          </p:cNvPr>
          <p:cNvSpPr>
            <a:spLocks noGrp="1"/>
          </p:cNvSpPr>
          <p:nvPr>
            <p:ph type="sldNum" sz="quarter" idx="12"/>
          </p:nvPr>
        </p:nvSpPr>
        <p:spPr/>
        <p:txBody>
          <a:bodyPr/>
          <a:lstStyle/>
          <a:p>
            <a:pPr algn="ctr" defTabSz="457200">
              <a:defRPr/>
            </a:pPr>
            <a:fld id="{5951F227-E1D8-443B-A186-C40DF9C0D22F}" type="slidenum">
              <a:rPr lang="en-US" sz="2801">
                <a:solidFill>
                  <a:prstClr val="white">
                    <a:tint val="75000"/>
                  </a:prstClr>
                </a:solidFill>
                <a:latin typeface="Century Gothic" panose="020B0502020202020204"/>
              </a:rPr>
              <a:pPr algn="ctr" defTabSz="457200">
                <a:defRPr/>
              </a:pPr>
              <a:t>6</a:t>
            </a:fld>
            <a:endParaRPr lang="en-US" sz="2801">
              <a:solidFill>
                <a:prstClr val="white">
                  <a:tint val="75000"/>
                </a:prstClr>
              </a:solidFill>
              <a:latin typeface="Century Gothic" panose="020B0502020202020204"/>
            </a:endParaRPr>
          </a:p>
        </p:txBody>
      </p:sp>
    </p:spTree>
    <p:extLst>
      <p:ext uri="{BB962C8B-B14F-4D97-AF65-F5344CB8AC3E}">
        <p14:creationId xmlns:p14="http://schemas.microsoft.com/office/powerpoint/2010/main" val="4206052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D4D0-8BE1-46B7-981B-A5BDDB8BD0B2}"/>
              </a:ext>
            </a:extLst>
          </p:cNvPr>
          <p:cNvSpPr>
            <a:spLocks noGrp="1"/>
          </p:cNvSpPr>
          <p:nvPr>
            <p:ph type="title"/>
          </p:nvPr>
        </p:nvSpPr>
        <p:spPr/>
        <p:txBody>
          <a:bodyPr>
            <a:spAutoFit/>
          </a:bodyPr>
          <a:lstStyle/>
          <a:p>
            <a:r>
              <a:rPr lang="en-US" dirty="0"/>
              <a:t>Concerning the Kingdom</a:t>
            </a:r>
            <a:br>
              <a:rPr lang="en-US" dirty="0"/>
            </a:br>
            <a:r>
              <a:rPr lang="en-US" dirty="0"/>
              <a:t>Luke 17:20-37</a:t>
            </a:r>
          </a:p>
        </p:txBody>
      </p:sp>
      <p:sp>
        <p:nvSpPr>
          <p:cNvPr id="3" name="Content Placeholder 2">
            <a:extLst>
              <a:ext uri="{FF2B5EF4-FFF2-40B4-BE49-F238E27FC236}">
                <a16:creationId xmlns:a16="http://schemas.microsoft.com/office/drawing/2014/main" id="{7B1FBFD7-D6E4-41E8-9358-FD8E69451BD9}"/>
              </a:ext>
            </a:extLst>
          </p:cNvPr>
          <p:cNvSpPr>
            <a:spLocks noGrp="1"/>
          </p:cNvSpPr>
          <p:nvPr>
            <p:ph idx="1"/>
          </p:nvPr>
        </p:nvSpPr>
        <p:spPr>
          <a:xfrm>
            <a:off x="150833" y="1853252"/>
            <a:ext cx="8842345" cy="4611519"/>
          </a:xfrm>
        </p:spPr>
        <p:txBody>
          <a:bodyPr wrap="square">
            <a:spAutoFit/>
          </a:bodyPr>
          <a:lstStyle/>
          <a:p>
            <a:pPr marL="0" indent="0">
              <a:buNone/>
            </a:pPr>
            <a:r>
              <a:rPr lang="en-US" b="1" dirty="0"/>
              <a:t>Corroborating Texts.</a:t>
            </a:r>
          </a:p>
          <a:p>
            <a:pPr marL="0" indent="0">
              <a:buNone/>
            </a:pPr>
            <a:r>
              <a:rPr lang="en-US" b="1" dirty="0">
                <a:effectLst>
                  <a:outerShdw blurRad="38100" dist="38100" dir="2700000" algn="tl">
                    <a:srgbClr val="000000">
                      <a:alpha val="43137"/>
                    </a:srgbClr>
                  </a:outerShdw>
                </a:effectLst>
              </a:rPr>
              <a:t>Destruction of Jerusalem.</a:t>
            </a:r>
          </a:p>
          <a:p>
            <a:pPr marL="461963" indent="-461963">
              <a:buNone/>
            </a:pPr>
            <a:r>
              <a:rPr lang="en-US" dirty="0"/>
              <a:t>1.	All the verses of Matthew 24 up to verse 34 depict the destruction of Jerusalem.</a:t>
            </a:r>
          </a:p>
          <a:p>
            <a:pPr marL="461963" indent="-461963">
              <a:buNone/>
            </a:pPr>
            <a:r>
              <a:rPr lang="en-US" i="1" dirty="0"/>
              <a:t>2.	</a:t>
            </a:r>
            <a:r>
              <a:rPr lang="en-US" i="1" dirty="0">
                <a:effectLst>
                  <a:outerShdw blurRad="38100" dist="38100" dir="2700000" algn="tl">
                    <a:srgbClr val="000000">
                      <a:alpha val="43137"/>
                    </a:srgbClr>
                  </a:outerShdw>
                </a:effectLst>
              </a:rPr>
              <a:t>“All these things”</a:t>
            </a:r>
            <a:r>
              <a:rPr lang="en-US" dirty="0">
                <a:effectLst>
                  <a:outerShdw blurRad="38100" dist="38100" dir="2700000" algn="tl">
                    <a:srgbClr val="000000">
                      <a:alpha val="43137"/>
                    </a:srgbClr>
                  </a:outerShdw>
                </a:effectLst>
              </a:rPr>
              <a:t> </a:t>
            </a:r>
            <a:r>
              <a:rPr lang="en-US" dirty="0"/>
              <a:t>were to come upon </a:t>
            </a:r>
            <a:r>
              <a:rPr lang="en-US" i="1" dirty="0">
                <a:effectLst>
                  <a:outerShdw blurRad="38100" dist="38100" dir="2700000" algn="tl">
                    <a:srgbClr val="000000">
                      <a:alpha val="43137"/>
                    </a:srgbClr>
                  </a:outerShdw>
                </a:effectLst>
              </a:rPr>
              <a:t>“</a:t>
            </a:r>
            <a:r>
              <a:rPr lang="en-US" b="1" i="1" dirty="0">
                <a:effectLst>
                  <a:outerShdw blurRad="38100" dist="38100" dir="2700000" algn="tl">
                    <a:srgbClr val="000000">
                      <a:alpha val="43137"/>
                    </a:srgbClr>
                  </a:outerShdw>
                </a:effectLst>
              </a:rPr>
              <a:t>this generation</a:t>
            </a:r>
            <a:r>
              <a:rPr lang="en-US" i="1" dirty="0">
                <a:effectLst>
                  <a:outerShdw blurRad="38100" dist="38100" dir="2700000" algn="tl">
                    <a:srgbClr val="000000">
                      <a:alpha val="43137"/>
                    </a:srgbClr>
                  </a:outerShdw>
                </a:effectLst>
              </a:rPr>
              <a:t>.”</a:t>
            </a:r>
            <a:endParaRPr lang="en-US" dirty="0">
              <a:effectLst>
                <a:outerShdw blurRad="38100" dist="38100" dir="2700000" algn="tl">
                  <a:srgbClr val="000000">
                    <a:alpha val="43137"/>
                  </a:srgbClr>
                </a:outerShdw>
              </a:effectLst>
            </a:endParaRPr>
          </a:p>
          <a:p>
            <a:pPr marL="461963" indent="-461963">
              <a:buNone/>
            </a:pPr>
            <a:r>
              <a:rPr lang="en-US" dirty="0"/>
              <a:t>3.	John the Baptist warned the nation that the ax was laid at the roots. Matthew 3:10</a:t>
            </a:r>
          </a:p>
          <a:p>
            <a:pPr marL="461963" indent="-461963">
              <a:buNone/>
            </a:pPr>
            <a:r>
              <a:rPr lang="en-US" dirty="0"/>
              <a:t>4.	Jesus further emphasized this prophecy by stating, </a:t>
            </a:r>
            <a:r>
              <a:rPr lang="en-US" i="1" dirty="0"/>
              <a:t>“Heaven and earth shall pass away, but my words shall not pass away.”</a:t>
            </a:r>
            <a:r>
              <a:rPr lang="en-US" dirty="0"/>
              <a:t> Matthew 24:35.</a:t>
            </a:r>
          </a:p>
        </p:txBody>
      </p:sp>
      <p:sp>
        <p:nvSpPr>
          <p:cNvPr id="4" name="Slide Number Placeholder 3">
            <a:extLst>
              <a:ext uri="{FF2B5EF4-FFF2-40B4-BE49-F238E27FC236}">
                <a16:creationId xmlns:a16="http://schemas.microsoft.com/office/drawing/2014/main" id="{2FC0B0AB-02CD-43D7-B1D3-83EF8B640CF2}"/>
              </a:ext>
            </a:extLst>
          </p:cNvPr>
          <p:cNvSpPr>
            <a:spLocks noGrp="1"/>
          </p:cNvSpPr>
          <p:nvPr>
            <p:ph type="sldNum" sz="quarter" idx="12"/>
          </p:nvPr>
        </p:nvSpPr>
        <p:spPr/>
        <p:txBody>
          <a:bodyPr/>
          <a:lstStyle/>
          <a:p>
            <a:pPr algn="ctr" defTabSz="457200">
              <a:defRPr/>
            </a:pPr>
            <a:fld id="{5951F227-E1D8-443B-A186-C40DF9C0D22F}" type="slidenum">
              <a:rPr lang="en-US" sz="2801">
                <a:solidFill>
                  <a:prstClr val="white">
                    <a:tint val="75000"/>
                  </a:prstClr>
                </a:solidFill>
                <a:latin typeface="Century Gothic" panose="020B0502020202020204"/>
              </a:rPr>
              <a:pPr algn="ctr" defTabSz="457200">
                <a:defRPr/>
              </a:pPr>
              <a:t>7</a:t>
            </a:fld>
            <a:endParaRPr lang="en-US" sz="2801">
              <a:solidFill>
                <a:prstClr val="white">
                  <a:tint val="75000"/>
                </a:prstClr>
              </a:solidFill>
              <a:latin typeface="Century Gothic" panose="020B0502020202020204"/>
            </a:endParaRPr>
          </a:p>
        </p:txBody>
      </p:sp>
    </p:spTree>
    <p:extLst>
      <p:ext uri="{BB962C8B-B14F-4D97-AF65-F5344CB8AC3E}">
        <p14:creationId xmlns:p14="http://schemas.microsoft.com/office/powerpoint/2010/main" val="1576008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D4D0-8BE1-46B7-981B-A5BDDB8BD0B2}"/>
              </a:ext>
            </a:extLst>
          </p:cNvPr>
          <p:cNvSpPr>
            <a:spLocks noGrp="1"/>
          </p:cNvSpPr>
          <p:nvPr>
            <p:ph type="title"/>
          </p:nvPr>
        </p:nvSpPr>
        <p:spPr/>
        <p:txBody>
          <a:bodyPr>
            <a:spAutoFit/>
          </a:bodyPr>
          <a:lstStyle/>
          <a:p>
            <a:r>
              <a:rPr lang="en-US" dirty="0"/>
              <a:t>Concerning the Kingdom</a:t>
            </a:r>
            <a:br>
              <a:rPr lang="en-US" dirty="0"/>
            </a:br>
            <a:r>
              <a:rPr lang="en-US" dirty="0"/>
              <a:t>Luke 17:20-37</a:t>
            </a:r>
          </a:p>
        </p:txBody>
      </p:sp>
      <p:sp>
        <p:nvSpPr>
          <p:cNvPr id="3" name="Content Placeholder 2">
            <a:extLst>
              <a:ext uri="{FF2B5EF4-FFF2-40B4-BE49-F238E27FC236}">
                <a16:creationId xmlns:a16="http://schemas.microsoft.com/office/drawing/2014/main" id="{7B1FBFD7-D6E4-41E8-9358-FD8E69451BD9}"/>
              </a:ext>
            </a:extLst>
          </p:cNvPr>
          <p:cNvSpPr>
            <a:spLocks noGrp="1"/>
          </p:cNvSpPr>
          <p:nvPr>
            <p:ph idx="1"/>
          </p:nvPr>
        </p:nvSpPr>
        <p:spPr>
          <a:xfrm>
            <a:off x="131977" y="1702115"/>
            <a:ext cx="8927181" cy="4806957"/>
          </a:xfrm>
        </p:spPr>
        <p:txBody>
          <a:bodyPr wrap="square">
            <a:spAutoFit/>
          </a:bodyPr>
          <a:lstStyle/>
          <a:p>
            <a:pPr marL="0" indent="0">
              <a:buNone/>
            </a:pPr>
            <a:r>
              <a:rPr lang="en-US" sz="3200" b="1" dirty="0"/>
              <a:t>Corroborating Texts.</a:t>
            </a:r>
          </a:p>
          <a:p>
            <a:r>
              <a:rPr lang="en-US" sz="3200" dirty="0"/>
              <a:t>Matthew 23 – Jesus denounces the hypocrisies of the scribes and Pharisees.</a:t>
            </a:r>
          </a:p>
          <a:p>
            <a:r>
              <a:rPr lang="en-US" sz="3200" dirty="0"/>
              <a:t>Matthew 23:32 – Jesus exhorts them, </a:t>
            </a:r>
            <a:r>
              <a:rPr lang="en-US" sz="3200" i="1" dirty="0"/>
              <a:t>“Fill ye up then the measure of your fathers.”</a:t>
            </a:r>
            <a:r>
              <a:rPr lang="en-US" sz="3200" dirty="0"/>
              <a:t> Jesus was speaking of the cup of iniquity of the Jewish nation.</a:t>
            </a:r>
          </a:p>
          <a:p>
            <a:pPr marL="685806" lvl="1"/>
            <a:r>
              <a:rPr lang="en-US" sz="2800" dirty="0"/>
              <a:t>The cup was filled to the brim when the Jewish nation crucified the son of God and persecuted the apostles and prophets.</a:t>
            </a:r>
          </a:p>
          <a:p>
            <a:r>
              <a:rPr lang="en-US" sz="3200" dirty="0"/>
              <a:t>Now note Matthew 23:35-36</a:t>
            </a:r>
          </a:p>
        </p:txBody>
      </p:sp>
      <p:sp>
        <p:nvSpPr>
          <p:cNvPr id="4" name="Slide Number Placeholder 3">
            <a:extLst>
              <a:ext uri="{FF2B5EF4-FFF2-40B4-BE49-F238E27FC236}">
                <a16:creationId xmlns:a16="http://schemas.microsoft.com/office/drawing/2014/main" id="{2FC0B0AB-02CD-43D7-B1D3-83EF8B640CF2}"/>
              </a:ext>
            </a:extLst>
          </p:cNvPr>
          <p:cNvSpPr>
            <a:spLocks noGrp="1"/>
          </p:cNvSpPr>
          <p:nvPr>
            <p:ph type="sldNum" sz="quarter" idx="12"/>
          </p:nvPr>
        </p:nvSpPr>
        <p:spPr/>
        <p:txBody>
          <a:bodyPr/>
          <a:lstStyle/>
          <a:p>
            <a:pPr algn="ctr" defTabSz="457200">
              <a:defRPr/>
            </a:pPr>
            <a:fld id="{5951F227-E1D8-443B-A186-C40DF9C0D22F}" type="slidenum">
              <a:rPr lang="en-US" sz="2801">
                <a:solidFill>
                  <a:prstClr val="white">
                    <a:tint val="75000"/>
                  </a:prstClr>
                </a:solidFill>
                <a:latin typeface="Century Gothic" panose="020B0502020202020204"/>
              </a:rPr>
              <a:pPr algn="ctr" defTabSz="457200">
                <a:defRPr/>
              </a:pPr>
              <a:t>8</a:t>
            </a:fld>
            <a:endParaRPr lang="en-US" sz="2801">
              <a:solidFill>
                <a:prstClr val="white">
                  <a:tint val="75000"/>
                </a:prstClr>
              </a:solidFill>
              <a:latin typeface="Century Gothic" panose="020B0502020202020204"/>
            </a:endParaRPr>
          </a:p>
        </p:txBody>
      </p:sp>
    </p:spTree>
    <p:extLst>
      <p:ext uri="{BB962C8B-B14F-4D97-AF65-F5344CB8AC3E}">
        <p14:creationId xmlns:p14="http://schemas.microsoft.com/office/powerpoint/2010/main" val="1320000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D4D0-8BE1-46B7-981B-A5BDDB8BD0B2}"/>
              </a:ext>
            </a:extLst>
          </p:cNvPr>
          <p:cNvSpPr>
            <a:spLocks noGrp="1"/>
          </p:cNvSpPr>
          <p:nvPr>
            <p:ph type="title"/>
          </p:nvPr>
        </p:nvSpPr>
        <p:spPr/>
        <p:txBody>
          <a:bodyPr>
            <a:spAutoFit/>
          </a:bodyPr>
          <a:lstStyle/>
          <a:p>
            <a:r>
              <a:rPr lang="en-US" dirty="0"/>
              <a:t>Concerning the Kingdom</a:t>
            </a:r>
            <a:br>
              <a:rPr lang="en-US" dirty="0"/>
            </a:br>
            <a:r>
              <a:rPr lang="en-US" dirty="0"/>
              <a:t>Luke 17:20-37</a:t>
            </a:r>
          </a:p>
        </p:txBody>
      </p:sp>
      <p:sp>
        <p:nvSpPr>
          <p:cNvPr id="3" name="Content Placeholder 2">
            <a:extLst>
              <a:ext uri="{FF2B5EF4-FFF2-40B4-BE49-F238E27FC236}">
                <a16:creationId xmlns:a16="http://schemas.microsoft.com/office/drawing/2014/main" id="{7B1FBFD7-D6E4-41E8-9358-FD8E69451BD9}"/>
              </a:ext>
            </a:extLst>
          </p:cNvPr>
          <p:cNvSpPr>
            <a:spLocks noGrp="1"/>
          </p:cNvSpPr>
          <p:nvPr>
            <p:ph idx="1"/>
          </p:nvPr>
        </p:nvSpPr>
        <p:spPr>
          <a:xfrm>
            <a:off x="211321" y="1853252"/>
            <a:ext cx="8763001" cy="4022640"/>
          </a:xfrm>
        </p:spPr>
        <p:txBody>
          <a:bodyPr>
            <a:spAutoFit/>
          </a:bodyPr>
          <a:lstStyle/>
          <a:p>
            <a:pPr marL="0" indent="0">
              <a:buNone/>
            </a:pPr>
            <a:r>
              <a:rPr lang="en-US" sz="3200" b="1" i="1" dirty="0"/>
              <a:t>Corroborating Texts.</a:t>
            </a:r>
          </a:p>
          <a:p>
            <a:pPr marL="0" indent="0">
              <a:buNone/>
            </a:pPr>
            <a:r>
              <a:rPr lang="en-US" sz="3200" dirty="0"/>
              <a:t>NOTE:</a:t>
            </a:r>
          </a:p>
          <a:p>
            <a:r>
              <a:rPr lang="en-US" sz="3200" dirty="0"/>
              <a:t> In Jerusalem, speaking about this same judgment, He said, </a:t>
            </a:r>
            <a:r>
              <a:rPr lang="en-US" sz="3200" i="1" dirty="0"/>
              <a:t>“Verily I say unto you, All these things shall come upon </a:t>
            </a:r>
            <a:r>
              <a:rPr lang="en-US" sz="3200" b="1" i="1" dirty="0">
                <a:effectLst>
                  <a:outerShdw blurRad="38100" dist="38100" dir="2700000" algn="tl">
                    <a:srgbClr val="000000">
                      <a:alpha val="43137"/>
                    </a:srgbClr>
                  </a:outerShdw>
                </a:effectLst>
              </a:rPr>
              <a:t>this generation</a:t>
            </a:r>
            <a:r>
              <a:rPr lang="en-US" sz="3200" i="1" dirty="0"/>
              <a:t>.”</a:t>
            </a:r>
            <a:r>
              <a:rPr lang="en-US" sz="3200" dirty="0"/>
              <a:t> Matthew 23:36</a:t>
            </a:r>
          </a:p>
          <a:p>
            <a:r>
              <a:rPr lang="en-US" sz="3200" i="1" dirty="0"/>
              <a:t>“Verily I say unto you, </a:t>
            </a:r>
            <a:r>
              <a:rPr lang="en-US" sz="3200" b="1" i="1" dirty="0">
                <a:effectLst>
                  <a:outerShdw blurRad="38100" dist="38100" dir="2700000" algn="tl">
                    <a:srgbClr val="000000">
                      <a:alpha val="43137"/>
                    </a:srgbClr>
                  </a:outerShdw>
                </a:effectLst>
              </a:rPr>
              <a:t>This generation </a:t>
            </a:r>
            <a:r>
              <a:rPr lang="en-US" sz="3200" i="1" dirty="0"/>
              <a:t>shall not pass away, till all these things be accomplished.”</a:t>
            </a:r>
            <a:br>
              <a:rPr lang="en-US" sz="3200" i="1" dirty="0"/>
            </a:br>
            <a:r>
              <a:rPr lang="en-US" sz="3200" dirty="0"/>
              <a:t>Matthew 24:34; Luke 21:32</a:t>
            </a:r>
          </a:p>
        </p:txBody>
      </p:sp>
      <p:sp>
        <p:nvSpPr>
          <p:cNvPr id="4" name="Slide Number Placeholder 3">
            <a:extLst>
              <a:ext uri="{FF2B5EF4-FFF2-40B4-BE49-F238E27FC236}">
                <a16:creationId xmlns:a16="http://schemas.microsoft.com/office/drawing/2014/main" id="{2FC0B0AB-02CD-43D7-B1D3-83EF8B640CF2}"/>
              </a:ext>
            </a:extLst>
          </p:cNvPr>
          <p:cNvSpPr>
            <a:spLocks noGrp="1"/>
          </p:cNvSpPr>
          <p:nvPr>
            <p:ph type="sldNum" sz="quarter" idx="12"/>
          </p:nvPr>
        </p:nvSpPr>
        <p:spPr/>
        <p:txBody>
          <a:bodyPr/>
          <a:lstStyle/>
          <a:p>
            <a:pPr algn="ctr" defTabSz="457200">
              <a:defRPr/>
            </a:pPr>
            <a:fld id="{5951F227-E1D8-443B-A186-C40DF9C0D22F}" type="slidenum">
              <a:rPr lang="en-US" sz="2801">
                <a:solidFill>
                  <a:prstClr val="white">
                    <a:tint val="75000"/>
                  </a:prstClr>
                </a:solidFill>
                <a:latin typeface="Century Gothic" panose="020B0502020202020204"/>
              </a:rPr>
              <a:pPr algn="ctr" defTabSz="457200">
                <a:defRPr/>
              </a:pPr>
              <a:t>9</a:t>
            </a:fld>
            <a:endParaRPr lang="en-US" sz="2801">
              <a:solidFill>
                <a:prstClr val="white">
                  <a:tint val="75000"/>
                </a:prstClr>
              </a:solidFill>
              <a:latin typeface="Century Gothic" panose="020B0502020202020204"/>
            </a:endParaRPr>
          </a:p>
        </p:txBody>
      </p:sp>
    </p:spTree>
    <p:extLst>
      <p:ext uri="{BB962C8B-B14F-4D97-AF65-F5344CB8AC3E}">
        <p14:creationId xmlns:p14="http://schemas.microsoft.com/office/powerpoint/2010/main" val="1469185223"/>
      </p:ext>
    </p:extLst>
  </p:cSld>
  <p:clrMapOvr>
    <a:masterClrMapping/>
  </p:clrMapOvr>
</p:sld>
</file>

<file path=ppt/theme/theme1.xml><?xml version="1.0" encoding="utf-8"?>
<a:theme xmlns:a="http://schemas.openxmlformats.org/drawingml/2006/main" name="Theme4">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4" id="{99C12949-1A7A-49A1-BD6C-17D23740E918}" vid="{F4747419-8DBD-46FB-8F69-DCE54C9EDB1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Slate</Template>
  <TotalTime>397</TotalTime>
  <Words>1679</Words>
  <Application>Microsoft Office PowerPoint</Application>
  <PresentationFormat>On-screen Show (4:3)</PresentationFormat>
  <Paragraphs>109</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Calibri Light</vt:lpstr>
      <vt:lpstr>Century Gothic</vt:lpstr>
      <vt:lpstr>Tahoma</vt:lpstr>
      <vt:lpstr>Trebuchet MS</vt:lpstr>
      <vt:lpstr>Theme4</vt:lpstr>
      <vt:lpstr>LESSON 17: The Life Of Christ – Ten Lepers Healed and Concerning the Kingdom</vt:lpstr>
      <vt:lpstr>Concerning the Kingdom Luke 17:20-37</vt:lpstr>
      <vt:lpstr>Concerning the Kingdom Luke 17:20-37</vt:lpstr>
      <vt:lpstr>Concerning the Kingdom Luke 17:20-37</vt:lpstr>
      <vt:lpstr>Concerning the Kingdom Luke 17:20-37</vt:lpstr>
      <vt:lpstr>Concerning the Kingdom Luke 17:20-37</vt:lpstr>
      <vt:lpstr>Concerning the Kingdom Luke 17:20-37</vt:lpstr>
      <vt:lpstr>Concerning the Kingdom Luke 17:20-37</vt:lpstr>
      <vt:lpstr>Concerning the Kingdom Luke 17:20-37</vt:lpstr>
      <vt:lpstr>Concerning the Kingdom Luke 17:20-37</vt:lpstr>
      <vt:lpstr>Concerning the Kingdom Luke 17:20-37</vt:lpstr>
      <vt:lpstr>Concerning the Kingdom Luke 17:20-37</vt:lpstr>
      <vt:lpstr>Concerning the Kingdom Luke 17:20-37</vt:lpstr>
      <vt:lpstr>Concerning the Kingdom Luke 17:20-37</vt:lpstr>
      <vt:lpstr>Concerning the Kingdom Luke 17:20-37</vt:lpstr>
      <vt:lpstr>Concerning the Kingdom Luke 17:20-37</vt:lpstr>
      <vt:lpstr>Concerning the Kingdom Luke 17:20-37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mgalloway2715@gmail.com</dc:creator>
  <cp:lastModifiedBy>Richard Lidh</cp:lastModifiedBy>
  <cp:revision>18</cp:revision>
  <cp:lastPrinted>2022-05-17T01:49:50Z</cp:lastPrinted>
  <dcterms:created xsi:type="dcterms:W3CDTF">2022-02-23T16:52:43Z</dcterms:created>
  <dcterms:modified xsi:type="dcterms:W3CDTF">2022-05-17T01:50:15Z</dcterms:modified>
</cp:coreProperties>
</file>